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charts/chart1.xml" ContentType="application/vnd.openxmlformats-officedocument.drawingml.chart+xml"/>
  <Override PartName="/ppt/charts/style1.xml" ContentType="application/vnd.ms-office.chartstyle+xml"/>
  <Override PartName="/ppt/charts/colors1.xml" ContentType="application/vnd.ms-office.chartcolorstyle+xml"/>
  <Override PartName="/ppt/charts/chart2.xml" ContentType="application/vnd.openxmlformats-officedocument.drawingml.chart+xml"/>
  <Override PartName="/ppt/charts/style2.xml" ContentType="application/vnd.ms-office.chartstyle+xml"/>
  <Override PartName="/ppt/charts/colors2.xml" ContentType="application/vnd.ms-office.chartcolorstyle+xml"/>
  <Override PartName="/ppt/charts/chart3.xml" ContentType="application/vnd.openxmlformats-officedocument.drawingml.chart+xml"/>
  <Override PartName="/ppt/charts/style3.xml" ContentType="application/vnd.ms-office.chartstyle+xml"/>
  <Override PartName="/ppt/charts/colors3.xml" ContentType="application/vnd.ms-office.chartcolorstyle+xml"/>
  <Override PartName="/ppt/drawings/drawing1.xml" ContentType="application/vnd.openxmlformats-officedocument.drawingml.chartshapes+xml"/>
  <Override PartName="/ppt/charts/chart4.xml" ContentType="application/vnd.openxmlformats-officedocument.drawingml.chart+xml"/>
  <Override PartName="/ppt/charts/style4.xml" ContentType="application/vnd.ms-office.chartstyle+xml"/>
  <Override PartName="/ppt/charts/colors4.xml" ContentType="application/vnd.ms-office.chartcolorstyle+xml"/>
  <Override PartName="/ppt/charts/chart5.xml" ContentType="application/vnd.openxmlformats-officedocument.drawingml.chart+xml"/>
  <Override PartName="/ppt/charts/style5.xml" ContentType="application/vnd.ms-office.chartstyle+xml"/>
  <Override PartName="/ppt/charts/colors5.xml" ContentType="application/vnd.ms-office.chartcolorstyle+xml"/>
  <Override PartName="/ppt/charts/chart6.xml" ContentType="application/vnd.openxmlformats-officedocument.drawingml.chart+xml"/>
  <Override PartName="/ppt/charts/style6.xml" ContentType="application/vnd.ms-office.chartstyle+xml"/>
  <Override PartName="/ppt/charts/colors6.xml" ContentType="application/vnd.ms-office.chartcolorstyle+xml"/>
  <Override PartName="/ppt/charts/chart7.xml" ContentType="application/vnd.openxmlformats-officedocument.drawingml.chart+xml"/>
  <Override PartName="/ppt/charts/style7.xml" ContentType="application/vnd.ms-office.chartstyle+xml"/>
  <Override PartName="/ppt/charts/colors7.xml" ContentType="application/vnd.ms-office.chartcolorstyle+xml"/>
  <Override PartName="/ppt/charts/chart8.xml" ContentType="application/vnd.openxmlformats-officedocument.drawingml.chart+xml"/>
  <Override PartName="/ppt/charts/style8.xml" ContentType="application/vnd.ms-office.chartstyle+xml"/>
  <Override PartName="/ppt/charts/colors8.xml" ContentType="application/vnd.ms-office.chartcolorstyle+xml"/>
  <Override PartName="/ppt/charts/chart9.xml" ContentType="application/vnd.openxmlformats-officedocument.drawingml.chart+xml"/>
  <Override PartName="/ppt/charts/style9.xml" ContentType="application/vnd.ms-office.chartstyle+xml"/>
  <Override PartName="/ppt/charts/colors9.xml" ContentType="application/vnd.ms-office.chartcolorstyl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saveSubsetFonts="1">
  <p:sldMasterIdLst>
    <p:sldMasterId id="2147483648" r:id="rId4"/>
  </p:sldMasterIdLst>
  <p:notesMasterIdLst>
    <p:notesMasterId r:id="rId14"/>
  </p:notesMasterIdLst>
  <p:handoutMasterIdLst>
    <p:handoutMasterId r:id="rId15"/>
  </p:handoutMasterIdLst>
  <p:sldIdLst>
    <p:sldId id="291" r:id="rId5"/>
    <p:sldId id="298" r:id="rId6"/>
    <p:sldId id="292" r:id="rId7"/>
    <p:sldId id="293" r:id="rId8"/>
    <p:sldId id="294" r:id="rId9"/>
    <p:sldId id="295" r:id="rId10"/>
    <p:sldId id="296" r:id="rId11"/>
    <p:sldId id="297" r:id="rId12"/>
    <p:sldId id="299" r:id="rId13"/>
  </p:sldIdLst>
  <p:sldSz cx="12192000" cy="6858000"/>
  <p:notesSz cx="12192000" cy="6858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1466" userDrawn="1">
          <p15:clr>
            <a:srgbClr val="A4A3A4"/>
          </p15:clr>
        </p15:guide>
        <p15:guide id="2" pos="624" userDrawn="1">
          <p15:clr>
            <a:srgbClr val="A4A3A4"/>
          </p15:clr>
        </p15:guide>
        <p15:guide id="3" orient="horz" pos="841" userDrawn="1">
          <p15:clr>
            <a:srgbClr val="A4A3A4"/>
          </p15:clr>
        </p15:guide>
        <p15:guide id="4" orient="horz" pos="549" userDrawn="1">
          <p15:clr>
            <a:srgbClr val="A4A3A4"/>
          </p15:clr>
        </p15:guide>
        <p15:guide id="5" pos="2566" userDrawn="1">
          <p15:clr>
            <a:srgbClr val="A4A3A4"/>
          </p15:clr>
        </p15:guide>
      </p15:sldGuideLst>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6AB651"/>
    <a:srgbClr val="F089B1"/>
    <a:srgbClr val="01AAD3"/>
    <a:srgbClr val="AFB700"/>
    <a:srgbClr val="EA5472"/>
    <a:srgbClr val="058E9C"/>
    <a:srgbClr val="BA74A1"/>
    <a:srgbClr val="00AFD7"/>
    <a:srgbClr val="10B684"/>
    <a:srgbClr val="FFFFFF"/>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2D5ABB26-0587-4C30-8999-92F81FD0307C}" styleName="No Style, No Grid">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8286" autoAdjust="0"/>
    <p:restoredTop sz="93557" autoAdjust="0"/>
  </p:normalViewPr>
  <p:slideViewPr>
    <p:cSldViewPr>
      <p:cViewPr varScale="1">
        <p:scale>
          <a:sx n="60" d="100"/>
          <a:sy n="60" d="100"/>
        </p:scale>
        <p:origin x="784" y="48"/>
      </p:cViewPr>
      <p:guideLst>
        <p:guide orient="horz" pos="1466"/>
        <p:guide pos="624"/>
        <p:guide orient="horz" pos="841"/>
        <p:guide orient="horz" pos="549"/>
        <p:guide pos="2566"/>
      </p:guideLst>
    </p:cSldViewPr>
  </p:slideViewPr>
  <p:outlineViewPr>
    <p:cViewPr>
      <p:scale>
        <a:sx n="33" d="100"/>
        <a:sy n="33" d="100"/>
      </p:scale>
      <p:origin x="0" y="0"/>
    </p:cViewPr>
  </p:outlineViewPr>
  <p:notesTextViewPr>
    <p:cViewPr>
      <p:scale>
        <a:sx n="100" d="100"/>
        <a:sy n="100" d="100"/>
      </p:scale>
      <p:origin x="0" y="0"/>
    </p:cViewPr>
  </p:notesTextViewPr>
  <p:sorterViewPr>
    <p:cViewPr>
      <p:scale>
        <a:sx n="100" d="100"/>
        <a:sy n="100" d="100"/>
      </p:scale>
      <p:origin x="0" y="0"/>
    </p:cViewPr>
  </p:sorterViewPr>
  <p:notesViewPr>
    <p:cSldViewPr showGuides="1">
      <p:cViewPr varScale="1">
        <p:scale>
          <a:sx n="111" d="100"/>
          <a:sy n="111" d="100"/>
        </p:scale>
        <p:origin x="534" y="96"/>
      </p:cViewPr>
      <p:guideLst/>
    </p:cSldViewPr>
  </p:notes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theme" Target="theme/theme1.xml"/><Relationship Id="rId3" Type="http://schemas.openxmlformats.org/officeDocument/2006/relationships/customXml" Target="../customXml/item3.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viewProps" Target="viewProps.xml"/><Relationship Id="rId2" Type="http://schemas.openxmlformats.org/officeDocument/2006/relationships/customXml" Target="../customXml/item2.xml"/><Relationship Id="rId16" Type="http://schemas.openxmlformats.org/officeDocument/2006/relationships/presProps" Target="presProps.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5" Type="http://schemas.openxmlformats.org/officeDocument/2006/relationships/slide" Target="slides/slide1.xml"/><Relationship Id="rId15" Type="http://schemas.openxmlformats.org/officeDocument/2006/relationships/handoutMaster" Target="handoutMasters/handoutMaster1.xml"/><Relationship Id="rId10" Type="http://schemas.openxmlformats.org/officeDocument/2006/relationships/slide" Target="slides/slide6.xml"/><Relationship Id="rId19" Type="http://schemas.openxmlformats.org/officeDocument/2006/relationships/tableStyles" Target="tableStyles.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notesMaster" Target="notesMasters/notesMaster1.xml"/></Relationships>
</file>

<file path=ppt/charts/_rels/chart1.xml.rels><?xml version="1.0" encoding="UTF-8" standalone="yes"?>
<Relationships xmlns="http://schemas.openxmlformats.org/package/2006/relationships"><Relationship Id="rId3" Type="http://schemas.openxmlformats.org/officeDocument/2006/relationships/oleObject" Target="Book1" TargetMode="External"/><Relationship Id="rId2" Type="http://schemas.microsoft.com/office/2011/relationships/chartColorStyle" Target="colors1.xml"/><Relationship Id="rId1" Type="http://schemas.microsoft.com/office/2011/relationships/chartStyle" Target="style1.xml"/></Relationships>
</file>

<file path=ppt/charts/_rels/chart2.xml.rels><?xml version="1.0" encoding="UTF-8" standalone="yes"?>
<Relationships xmlns="http://schemas.openxmlformats.org/package/2006/relationships"><Relationship Id="rId3" Type="http://schemas.openxmlformats.org/officeDocument/2006/relationships/oleObject" Target="Book1" TargetMode="External"/><Relationship Id="rId2" Type="http://schemas.microsoft.com/office/2011/relationships/chartColorStyle" Target="colors2.xml"/><Relationship Id="rId1" Type="http://schemas.microsoft.com/office/2011/relationships/chartStyle" Target="style2.xml"/></Relationships>
</file>

<file path=ppt/charts/_rels/chart3.xml.rels><?xml version="1.0" encoding="UTF-8" standalone="yes"?>
<Relationships xmlns="http://schemas.openxmlformats.org/package/2006/relationships"><Relationship Id="rId3" Type="http://schemas.openxmlformats.org/officeDocument/2006/relationships/oleObject" Target="Book2" TargetMode="External"/><Relationship Id="rId2" Type="http://schemas.microsoft.com/office/2011/relationships/chartColorStyle" Target="colors3.xml"/><Relationship Id="rId1" Type="http://schemas.microsoft.com/office/2011/relationships/chartStyle" Target="style3.xml"/><Relationship Id="rId4" Type="http://schemas.openxmlformats.org/officeDocument/2006/relationships/chartUserShapes" Target="../drawings/drawing1.xml"/></Relationships>
</file>

<file path=ppt/charts/_rels/chart4.xml.rels><?xml version="1.0" encoding="UTF-8" standalone="yes"?>
<Relationships xmlns="http://schemas.openxmlformats.org/package/2006/relationships"><Relationship Id="rId3" Type="http://schemas.openxmlformats.org/officeDocument/2006/relationships/oleObject" Target="Book1" TargetMode="External"/><Relationship Id="rId2" Type="http://schemas.microsoft.com/office/2011/relationships/chartColorStyle" Target="colors4.xml"/><Relationship Id="rId1" Type="http://schemas.microsoft.com/office/2011/relationships/chartStyle" Target="style4.xml"/></Relationships>
</file>

<file path=ppt/charts/_rels/chart5.xml.rels><?xml version="1.0" encoding="UTF-8" standalone="yes"?>
<Relationships xmlns="http://schemas.openxmlformats.org/package/2006/relationships"><Relationship Id="rId3" Type="http://schemas.openxmlformats.org/officeDocument/2006/relationships/oleObject" Target="Book1" TargetMode="External"/><Relationship Id="rId2" Type="http://schemas.microsoft.com/office/2011/relationships/chartColorStyle" Target="colors5.xml"/><Relationship Id="rId1" Type="http://schemas.microsoft.com/office/2011/relationships/chartStyle" Target="style5.xml"/></Relationships>
</file>

<file path=ppt/charts/_rels/chart6.xml.rels><?xml version="1.0" encoding="UTF-8" standalone="yes"?>
<Relationships xmlns="http://schemas.openxmlformats.org/package/2006/relationships"><Relationship Id="rId3" Type="http://schemas.openxmlformats.org/officeDocument/2006/relationships/oleObject" Target="Book1" TargetMode="External"/><Relationship Id="rId2" Type="http://schemas.microsoft.com/office/2011/relationships/chartColorStyle" Target="colors6.xml"/><Relationship Id="rId1" Type="http://schemas.microsoft.com/office/2011/relationships/chartStyle" Target="style6.xml"/></Relationships>
</file>

<file path=ppt/charts/_rels/chart7.xml.rels><?xml version="1.0" encoding="UTF-8" standalone="yes"?>
<Relationships xmlns="http://schemas.openxmlformats.org/package/2006/relationships"><Relationship Id="rId3" Type="http://schemas.openxmlformats.org/officeDocument/2006/relationships/oleObject" Target="Book1" TargetMode="External"/><Relationship Id="rId2" Type="http://schemas.microsoft.com/office/2011/relationships/chartColorStyle" Target="colors7.xml"/><Relationship Id="rId1" Type="http://schemas.microsoft.com/office/2011/relationships/chartStyle" Target="style7.xml"/></Relationships>
</file>

<file path=ppt/charts/_rels/chart8.xml.rels><?xml version="1.0" encoding="UTF-8" standalone="yes"?>
<Relationships xmlns="http://schemas.openxmlformats.org/package/2006/relationships"><Relationship Id="rId3" Type="http://schemas.openxmlformats.org/officeDocument/2006/relationships/oleObject" Target="Book1" TargetMode="External"/><Relationship Id="rId2" Type="http://schemas.microsoft.com/office/2011/relationships/chartColorStyle" Target="colors8.xml"/><Relationship Id="rId1" Type="http://schemas.microsoft.com/office/2011/relationships/chartStyle" Target="style8.xml"/></Relationships>
</file>

<file path=ppt/charts/_rels/chart9.xml.rels><?xml version="1.0" encoding="UTF-8" standalone="yes"?>
<Relationships xmlns="http://schemas.openxmlformats.org/package/2006/relationships"><Relationship Id="rId3" Type="http://schemas.openxmlformats.org/officeDocument/2006/relationships/oleObject" Target="file:///C:\Users\ConorHicken\Downloads\Job_Postings_Timeseries_476.xls" TargetMode="External"/><Relationship Id="rId2" Type="http://schemas.microsoft.com/office/2011/relationships/chartColorStyle" Target="colors9.xml"/><Relationship Id="rId1" Type="http://schemas.microsoft.com/office/2011/relationships/chartStyle" Target="style9.xml"/></Relationships>
</file>

<file path=ppt/charts/chart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pieChart>
        <c:varyColors val="1"/>
        <c:ser>
          <c:idx val="0"/>
          <c:order val="0"/>
          <c:dPt>
            <c:idx val="0"/>
            <c:bubble3D val="0"/>
            <c:spPr>
              <a:solidFill>
                <a:srgbClr val="01AAD3"/>
              </a:solidFill>
              <a:ln w="19050">
                <a:solidFill>
                  <a:schemeClr val="lt1"/>
                </a:solidFill>
              </a:ln>
              <a:effectLst/>
            </c:spPr>
            <c:extLst>
              <c:ext xmlns:c16="http://schemas.microsoft.com/office/drawing/2014/chart" uri="{C3380CC4-5D6E-409C-BE32-E72D297353CC}">
                <c16:uniqueId val="{00000001-1B1F-4E8C-A7A5-00E652FEEFF9}"/>
              </c:ext>
            </c:extLst>
          </c:dPt>
          <c:dPt>
            <c:idx val="1"/>
            <c:bubble3D val="0"/>
            <c:spPr>
              <a:solidFill>
                <a:srgbClr val="F089B1"/>
              </a:solidFill>
              <a:ln w="19050">
                <a:solidFill>
                  <a:schemeClr val="lt1"/>
                </a:solidFill>
              </a:ln>
              <a:effectLst/>
            </c:spPr>
            <c:extLst>
              <c:ext xmlns:c16="http://schemas.microsoft.com/office/drawing/2014/chart" uri="{C3380CC4-5D6E-409C-BE32-E72D297353CC}">
                <c16:uniqueId val="{00000003-1B1F-4E8C-A7A5-00E652FEEFF9}"/>
              </c:ext>
            </c:extLst>
          </c:dPt>
          <c:dPt>
            <c:idx val="2"/>
            <c:bubble3D val="0"/>
            <c:spPr>
              <a:solidFill>
                <a:srgbClr val="EA5472"/>
              </a:solidFill>
              <a:ln w="19050">
                <a:solidFill>
                  <a:schemeClr val="lt1"/>
                </a:solidFill>
              </a:ln>
              <a:effectLst/>
            </c:spPr>
            <c:extLst>
              <c:ext xmlns:c16="http://schemas.microsoft.com/office/drawing/2014/chart" uri="{C3380CC4-5D6E-409C-BE32-E72D297353CC}">
                <c16:uniqueId val="{00000005-1B1F-4E8C-A7A5-00E652FEEFF9}"/>
              </c:ext>
            </c:extLst>
          </c:dPt>
          <c:dPt>
            <c:idx val="3"/>
            <c:bubble3D val="0"/>
            <c:spPr>
              <a:solidFill>
                <a:schemeClr val="accent4"/>
              </a:solidFill>
              <a:ln w="19050">
                <a:solidFill>
                  <a:schemeClr val="lt1"/>
                </a:solidFill>
              </a:ln>
              <a:effectLst/>
            </c:spPr>
            <c:extLst>
              <c:ext xmlns:c16="http://schemas.microsoft.com/office/drawing/2014/chart" uri="{C3380CC4-5D6E-409C-BE32-E72D297353CC}">
                <c16:uniqueId val="{00000007-1B1F-4E8C-A7A5-00E652FEEFF9}"/>
              </c:ext>
            </c:extLst>
          </c:dPt>
          <c:dPt>
            <c:idx val="4"/>
            <c:bubble3D val="0"/>
            <c:spPr>
              <a:solidFill>
                <a:srgbClr val="6AB651"/>
              </a:solidFill>
              <a:ln w="19050">
                <a:solidFill>
                  <a:schemeClr val="lt1"/>
                </a:solidFill>
              </a:ln>
              <a:effectLst/>
            </c:spPr>
            <c:extLst>
              <c:ext xmlns:c16="http://schemas.microsoft.com/office/drawing/2014/chart" uri="{C3380CC4-5D6E-409C-BE32-E72D297353CC}">
                <c16:uniqueId val="{00000009-1B1F-4E8C-A7A5-00E652FEEFF9}"/>
              </c:ext>
            </c:extLst>
          </c:dPt>
          <c:cat>
            <c:strRef>
              <c:f>Sheet1!$A$1:$A$5</c:f>
              <c:strCache>
                <c:ptCount val="5"/>
                <c:pt idx="0">
                  <c:v>s</c:v>
                </c:pt>
                <c:pt idx="1">
                  <c:v>m</c:v>
                </c:pt>
                <c:pt idx="2">
                  <c:v>s</c:v>
                </c:pt>
                <c:pt idx="3">
                  <c:v>me</c:v>
                </c:pt>
                <c:pt idx="4">
                  <c:v>l</c:v>
                </c:pt>
              </c:strCache>
            </c:strRef>
          </c:cat>
          <c:val>
            <c:numRef>
              <c:f>Sheet1!$B$1:$B$5</c:f>
              <c:numCache>
                <c:formatCode>General</c:formatCode>
                <c:ptCount val="5"/>
                <c:pt idx="0">
                  <c:v>135</c:v>
                </c:pt>
                <c:pt idx="1">
                  <c:v>172</c:v>
                </c:pt>
                <c:pt idx="2">
                  <c:v>45</c:v>
                </c:pt>
                <c:pt idx="3">
                  <c:v>20</c:v>
                </c:pt>
                <c:pt idx="4">
                  <c:v>7</c:v>
                </c:pt>
              </c:numCache>
            </c:numRef>
          </c:val>
          <c:extLst>
            <c:ext xmlns:c16="http://schemas.microsoft.com/office/drawing/2014/chart" uri="{C3380CC4-5D6E-409C-BE32-E72D297353CC}">
              <c16:uniqueId val="{0000000A-1B1F-4E8C-A7A5-00E652FEEFF9}"/>
            </c:ext>
          </c:extLst>
        </c:ser>
        <c:dLbls>
          <c:showLegendKey val="0"/>
          <c:showVal val="0"/>
          <c:showCatName val="0"/>
          <c:showSerName val="0"/>
          <c:showPercent val="0"/>
          <c:showBubbleSize val="0"/>
          <c:showLeaderLines val="1"/>
        </c:dLbls>
        <c:firstSliceAng val="0"/>
      </c:pieChart>
      <c:spPr>
        <a:noFill/>
        <a:ln>
          <a:noFill/>
        </a:ln>
        <a:effectLst/>
      </c:spPr>
    </c:plotArea>
    <c:plotVisOnly val="1"/>
    <c:dispBlanksAs val="gap"/>
    <c:extLst>
      <c:ext xmlns:c16r3="http://schemas.microsoft.com/office/drawing/2017/03/chart" uri="{56B9EC1D-385E-4148-901F-78D8002777C0}">
        <c16r3:dataDisplayOptions16>
          <c16r3:dispNaAsBlank val="1"/>
        </c16r3:dataDisplayOptions16>
      </c:ext>
    </c:extLst>
    <c:showDLblsOverMax val="0"/>
  </c:chart>
  <c:spPr>
    <a:noFill/>
    <a:ln>
      <a:noFill/>
    </a:ln>
    <a:effectLst/>
  </c:spPr>
  <c:txPr>
    <a:bodyPr/>
    <a:lstStyle/>
    <a:p>
      <a:pPr>
        <a:defRPr/>
      </a:pPr>
      <a:endParaRPr lang="en-US"/>
    </a:p>
  </c:txPr>
  <c:externalData r:id="rId3">
    <c:autoUpdate val="0"/>
  </c:externalData>
</c:chartSpace>
</file>

<file path=ppt/charts/chart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pieChart>
        <c:varyColors val="1"/>
        <c:ser>
          <c:idx val="0"/>
          <c:order val="0"/>
          <c:dPt>
            <c:idx val="0"/>
            <c:bubble3D val="0"/>
            <c:spPr>
              <a:solidFill>
                <a:schemeClr val="accent1"/>
              </a:solidFill>
              <a:ln w="19050">
                <a:solidFill>
                  <a:schemeClr val="lt1"/>
                </a:solidFill>
              </a:ln>
              <a:effectLst/>
            </c:spPr>
            <c:extLst>
              <c:ext xmlns:c16="http://schemas.microsoft.com/office/drawing/2014/chart" uri="{C3380CC4-5D6E-409C-BE32-E72D297353CC}">
                <c16:uniqueId val="{00000001-2158-4330-BEC1-96E0503EF9FE}"/>
              </c:ext>
            </c:extLst>
          </c:dPt>
          <c:dPt>
            <c:idx val="1"/>
            <c:bubble3D val="0"/>
            <c:spPr>
              <a:solidFill>
                <a:schemeClr val="accent2"/>
              </a:solidFill>
              <a:ln w="19050">
                <a:solidFill>
                  <a:schemeClr val="lt1"/>
                </a:solidFill>
              </a:ln>
              <a:effectLst/>
            </c:spPr>
            <c:extLst>
              <c:ext xmlns:c16="http://schemas.microsoft.com/office/drawing/2014/chart" uri="{C3380CC4-5D6E-409C-BE32-E72D297353CC}">
                <c16:uniqueId val="{00000003-2158-4330-BEC1-96E0503EF9FE}"/>
              </c:ext>
            </c:extLst>
          </c:dPt>
          <c:dPt>
            <c:idx val="2"/>
            <c:bubble3D val="0"/>
            <c:spPr>
              <a:solidFill>
                <a:schemeClr val="accent3"/>
              </a:solidFill>
              <a:ln w="19050">
                <a:solidFill>
                  <a:schemeClr val="lt1"/>
                </a:solidFill>
              </a:ln>
              <a:effectLst/>
            </c:spPr>
            <c:extLst>
              <c:ext xmlns:c16="http://schemas.microsoft.com/office/drawing/2014/chart" uri="{C3380CC4-5D6E-409C-BE32-E72D297353CC}">
                <c16:uniqueId val="{00000005-2158-4330-BEC1-96E0503EF9FE}"/>
              </c:ext>
            </c:extLst>
          </c:dPt>
          <c:cat>
            <c:strRef>
              <c:f>Sheet1!$A$1:$A$3</c:f>
              <c:strCache>
                <c:ptCount val="3"/>
                <c:pt idx="0">
                  <c:v>Start up</c:v>
                </c:pt>
                <c:pt idx="1">
                  <c:v>Scale up</c:v>
                </c:pt>
                <c:pt idx="2">
                  <c:v>Established</c:v>
                </c:pt>
              </c:strCache>
            </c:strRef>
          </c:cat>
          <c:val>
            <c:numRef>
              <c:f>Sheet1!$B$1:$B$3</c:f>
              <c:numCache>
                <c:formatCode>General</c:formatCode>
                <c:ptCount val="3"/>
                <c:pt idx="0">
                  <c:v>285</c:v>
                </c:pt>
                <c:pt idx="1">
                  <c:v>24</c:v>
                </c:pt>
                <c:pt idx="2">
                  <c:v>70</c:v>
                </c:pt>
              </c:numCache>
            </c:numRef>
          </c:val>
          <c:extLst>
            <c:ext xmlns:c16="http://schemas.microsoft.com/office/drawing/2014/chart" uri="{C3380CC4-5D6E-409C-BE32-E72D297353CC}">
              <c16:uniqueId val="{00000006-2158-4330-BEC1-96E0503EF9FE}"/>
            </c:ext>
          </c:extLst>
        </c:ser>
        <c:dLbls>
          <c:showLegendKey val="0"/>
          <c:showVal val="0"/>
          <c:showCatName val="0"/>
          <c:showSerName val="0"/>
          <c:showPercent val="0"/>
          <c:showBubbleSize val="0"/>
          <c:showLeaderLines val="1"/>
        </c:dLbls>
        <c:firstSliceAng val="0"/>
      </c:pieChart>
      <c:spPr>
        <a:noFill/>
        <a:ln>
          <a:noFill/>
        </a:ln>
        <a:effectLst/>
      </c:spPr>
    </c:plotArea>
    <c:plotVisOnly val="1"/>
    <c:dispBlanksAs val="gap"/>
    <c:extLst>
      <c:ext xmlns:c16r3="http://schemas.microsoft.com/office/drawing/2017/03/chart" uri="{56B9EC1D-385E-4148-901F-78D8002777C0}">
        <c16r3:dataDisplayOptions16>
          <c16r3:dispNaAsBlank val="1"/>
        </c16r3:dataDisplayOptions16>
      </c:ext>
    </c:extLst>
    <c:showDLblsOverMax val="0"/>
  </c:chart>
  <c:spPr>
    <a:noFill/>
    <a:ln>
      <a:noFill/>
    </a:ln>
    <a:effectLst/>
  </c:spPr>
  <c:txPr>
    <a:bodyPr/>
    <a:lstStyle/>
    <a:p>
      <a:pPr>
        <a:defRPr/>
      </a:pPr>
      <a:endParaRPr lang="en-US"/>
    </a:p>
  </c:txPr>
  <c:externalData r:id="rId3">
    <c:autoUpdate val="0"/>
  </c:externalData>
</c:chartSpace>
</file>

<file path=ppt/charts/chart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pieChart>
        <c:varyColors val="1"/>
        <c:dLbls>
          <c:showLegendKey val="0"/>
          <c:showVal val="0"/>
          <c:showCatName val="0"/>
          <c:showSerName val="0"/>
          <c:showPercent val="0"/>
          <c:showBubbleSize val="0"/>
          <c:showLeaderLines val="0"/>
        </c:dLbls>
        <c:firstSliceAng val="0"/>
      </c:pieChart>
      <c:spPr>
        <a:noFill/>
        <a:ln>
          <a:noFill/>
        </a:ln>
        <a:effectLst/>
      </c:spPr>
    </c:plotArea>
    <c:plotVisOnly val="1"/>
    <c:dispBlanksAs val="gap"/>
    <c:extLst>
      <c:ext xmlns:c16r3="http://schemas.microsoft.com/office/drawing/2017/03/chart" uri="{56B9EC1D-385E-4148-901F-78D8002777C0}">
        <c16r3:dataDisplayOptions16>
          <c16r3:dispNaAsBlank val="1"/>
        </c16r3:dataDisplayOptions16>
      </c:ext>
    </c:extLst>
    <c:showDLblsOverMax val="0"/>
  </c:chart>
  <c:spPr>
    <a:noFill/>
    <a:ln>
      <a:noFill/>
    </a:ln>
    <a:effectLst/>
  </c:spPr>
  <c:txPr>
    <a:bodyPr/>
    <a:lstStyle/>
    <a:p>
      <a:pPr>
        <a:defRPr/>
      </a:pPr>
      <a:endParaRPr lang="en-US"/>
    </a:p>
  </c:txPr>
  <c:externalData r:id="rId3">
    <c:autoUpdate val="0"/>
  </c:externalData>
  <c:userShapes r:id="rId4"/>
</c:chartSpace>
</file>

<file path=ppt/charts/chart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scatterChart>
        <c:scatterStyle val="lineMarker"/>
        <c:varyColors val="0"/>
        <c:ser>
          <c:idx val="0"/>
          <c:order val="0"/>
          <c:spPr>
            <a:ln w="19050" cap="rnd">
              <a:solidFill>
                <a:schemeClr val="accent1"/>
              </a:solidFill>
              <a:round/>
            </a:ln>
            <a:effectLst/>
          </c:spPr>
          <c:marker>
            <c:symbol val="none"/>
          </c:marker>
          <c:xVal>
            <c:numRef>
              <c:f>Sheet1!$A$1:$A$8</c:f>
              <c:numCache>
                <c:formatCode>General</c:formatCode>
                <c:ptCount val="8"/>
                <c:pt idx="0">
                  <c:v>2015</c:v>
                </c:pt>
                <c:pt idx="1">
                  <c:v>2016</c:v>
                </c:pt>
                <c:pt idx="2">
                  <c:v>2017</c:v>
                </c:pt>
                <c:pt idx="3">
                  <c:v>2018</c:v>
                </c:pt>
                <c:pt idx="4">
                  <c:v>2019</c:v>
                </c:pt>
                <c:pt idx="5">
                  <c:v>2020</c:v>
                </c:pt>
                <c:pt idx="6">
                  <c:v>2021</c:v>
                </c:pt>
                <c:pt idx="7">
                  <c:v>2022</c:v>
                </c:pt>
              </c:numCache>
            </c:numRef>
          </c:xVal>
          <c:yVal>
            <c:numRef>
              <c:f>Sheet1!$B$1:$B$8</c:f>
              <c:numCache>
                <c:formatCode>General</c:formatCode>
                <c:ptCount val="8"/>
                <c:pt idx="0">
                  <c:v>227</c:v>
                </c:pt>
                <c:pt idx="1">
                  <c:v>254</c:v>
                </c:pt>
                <c:pt idx="2">
                  <c:v>275</c:v>
                </c:pt>
                <c:pt idx="3">
                  <c:v>309</c:v>
                </c:pt>
                <c:pt idx="4">
                  <c:v>355</c:v>
                </c:pt>
                <c:pt idx="5">
                  <c:v>393</c:v>
                </c:pt>
                <c:pt idx="6">
                  <c:v>429</c:v>
                </c:pt>
                <c:pt idx="7">
                  <c:v>442</c:v>
                </c:pt>
              </c:numCache>
            </c:numRef>
          </c:yVal>
          <c:smooth val="0"/>
          <c:extLst>
            <c:ext xmlns:c16="http://schemas.microsoft.com/office/drawing/2014/chart" uri="{C3380CC4-5D6E-409C-BE32-E72D297353CC}">
              <c16:uniqueId val="{00000000-07D8-42DF-B238-5087FED210B0}"/>
            </c:ext>
          </c:extLst>
        </c:ser>
        <c:dLbls>
          <c:showLegendKey val="0"/>
          <c:showVal val="0"/>
          <c:showCatName val="0"/>
          <c:showSerName val="0"/>
          <c:showPercent val="0"/>
          <c:showBubbleSize val="0"/>
        </c:dLbls>
        <c:axId val="1033971871"/>
        <c:axId val="1033995583"/>
      </c:scatterChart>
      <c:valAx>
        <c:axId val="1033971871"/>
        <c:scaling>
          <c:orientation val="minMax"/>
        </c:scaling>
        <c:delete val="0"/>
        <c:axPos val="b"/>
        <c:numFmt formatCode="General" sourceLinked="1"/>
        <c:majorTickMark val="none"/>
        <c:minorTickMark val="none"/>
        <c:tickLblPos val="nextTo"/>
        <c:spPr>
          <a:noFill/>
          <a:ln w="9525" cap="flat" cmpd="sng" algn="ctr">
            <a:solidFill>
              <a:schemeClr val="tx1">
                <a:lumMod val="25000"/>
                <a:lumOff val="75000"/>
              </a:schemeClr>
            </a:solidFill>
            <a:round/>
          </a:ln>
          <a:effectLst/>
        </c:spPr>
        <c:txPr>
          <a:bodyPr rot="-60000000" spcFirstLastPara="1" vertOverflow="ellipsis" vert="horz" wrap="square" anchor="ctr" anchorCtr="1"/>
          <a:lstStyle/>
          <a:p>
            <a:pPr>
              <a:defRPr sz="900" b="0" i="0" u="none" strike="noStrike" kern="1200" baseline="0">
                <a:solidFill>
                  <a:schemeClr val="bg1"/>
                </a:solidFill>
                <a:latin typeface="+mn-lt"/>
                <a:ea typeface="+mn-ea"/>
                <a:cs typeface="+mn-cs"/>
              </a:defRPr>
            </a:pPr>
            <a:endParaRPr lang="en-US"/>
          </a:p>
        </c:txPr>
        <c:crossAx val="1033995583"/>
        <c:crosses val="autoZero"/>
        <c:crossBetween val="midCat"/>
      </c:valAx>
      <c:valAx>
        <c:axId val="1033995583"/>
        <c:scaling>
          <c:orientation val="minMax"/>
        </c:scaling>
        <c:delete val="0"/>
        <c:axPos val="l"/>
        <c:numFmt formatCode="General" sourceLinked="1"/>
        <c:majorTickMark val="none"/>
        <c:minorTickMark val="none"/>
        <c:tickLblPos val="nextTo"/>
        <c:spPr>
          <a:noFill/>
          <a:ln w="9525" cap="flat" cmpd="sng" algn="ctr">
            <a:solidFill>
              <a:schemeClr val="tx1">
                <a:lumMod val="25000"/>
                <a:lumOff val="75000"/>
              </a:schemeClr>
            </a:solidFill>
            <a:round/>
          </a:ln>
          <a:effectLst/>
        </c:spPr>
        <c:txPr>
          <a:bodyPr rot="-60000000" spcFirstLastPara="1" vertOverflow="ellipsis" vert="horz" wrap="square" anchor="ctr" anchorCtr="1"/>
          <a:lstStyle/>
          <a:p>
            <a:pPr>
              <a:defRPr sz="900" b="0" i="0" u="none" strike="noStrike" kern="1200" baseline="0">
                <a:solidFill>
                  <a:schemeClr val="bg1"/>
                </a:solidFill>
                <a:latin typeface="+mn-lt"/>
                <a:ea typeface="+mn-ea"/>
                <a:cs typeface="+mn-cs"/>
              </a:defRPr>
            </a:pPr>
            <a:endParaRPr lang="en-US"/>
          </a:p>
        </c:txPr>
        <c:crossAx val="1033971871"/>
        <c:crosses val="autoZero"/>
        <c:crossBetween val="midCat"/>
      </c:valAx>
      <c:spPr>
        <a:noFill/>
        <a:ln>
          <a:noFill/>
        </a:ln>
        <a:effectLst/>
      </c:spPr>
    </c:plotArea>
    <c:plotVisOnly val="1"/>
    <c:dispBlanksAs val="gap"/>
    <c:extLst>
      <c:ext xmlns:c16r3="http://schemas.microsoft.com/office/drawing/2017/03/chart" uri="{56B9EC1D-385E-4148-901F-78D8002777C0}">
        <c16r3:dataDisplayOptions16>
          <c16r3:dispNaAsBlank val="1"/>
        </c16r3:dataDisplayOptions16>
      </c:ext>
    </c:extLst>
    <c:showDLblsOverMax val="0"/>
  </c:chart>
  <c:spPr>
    <a:noFill/>
    <a:ln>
      <a:noFill/>
    </a:ln>
    <a:effectLst/>
  </c:spPr>
  <c:txPr>
    <a:bodyPr/>
    <a:lstStyle/>
    <a:p>
      <a:pPr>
        <a:defRPr/>
      </a:pPr>
      <a:endParaRPr lang="en-US"/>
    </a:p>
  </c:txPr>
  <c:externalData r:id="rId3">
    <c:autoUpdate val="0"/>
  </c:externalData>
</c:chartSpace>
</file>

<file path=ppt/charts/chart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scatterChart>
        <c:scatterStyle val="lineMarker"/>
        <c:varyColors val="0"/>
        <c:ser>
          <c:idx val="0"/>
          <c:order val="0"/>
          <c:spPr>
            <a:ln w="19050" cap="rnd">
              <a:solidFill>
                <a:schemeClr val="accent1"/>
              </a:solidFill>
              <a:round/>
            </a:ln>
            <a:effectLst/>
          </c:spPr>
          <c:marker>
            <c:symbol val="none"/>
          </c:marker>
          <c:xVal>
            <c:numRef>
              <c:f>Sheet1!$A$2:$A$7</c:f>
              <c:numCache>
                <c:formatCode>General</c:formatCode>
                <c:ptCount val="6"/>
                <c:pt idx="0">
                  <c:v>2016</c:v>
                </c:pt>
                <c:pt idx="1">
                  <c:v>2017</c:v>
                </c:pt>
                <c:pt idx="2">
                  <c:v>2018</c:v>
                </c:pt>
                <c:pt idx="3">
                  <c:v>2019</c:v>
                </c:pt>
                <c:pt idx="4">
                  <c:v>2020</c:v>
                </c:pt>
                <c:pt idx="5">
                  <c:v>2021</c:v>
                </c:pt>
              </c:numCache>
            </c:numRef>
          </c:xVal>
          <c:yVal>
            <c:numRef>
              <c:f>Sheet1!$B$2:$B$7</c:f>
              <c:numCache>
                <c:formatCode>General</c:formatCode>
                <c:ptCount val="6"/>
                <c:pt idx="0">
                  <c:v>28500</c:v>
                </c:pt>
                <c:pt idx="1">
                  <c:v>29100</c:v>
                </c:pt>
                <c:pt idx="2">
                  <c:v>31500</c:v>
                </c:pt>
                <c:pt idx="3">
                  <c:v>31100</c:v>
                </c:pt>
                <c:pt idx="4">
                  <c:v>29400</c:v>
                </c:pt>
                <c:pt idx="5">
                  <c:v>29500</c:v>
                </c:pt>
              </c:numCache>
            </c:numRef>
          </c:yVal>
          <c:smooth val="0"/>
          <c:extLst>
            <c:ext xmlns:c16="http://schemas.microsoft.com/office/drawing/2014/chart" uri="{C3380CC4-5D6E-409C-BE32-E72D297353CC}">
              <c16:uniqueId val="{00000000-4652-4284-A3DC-C674BC25C926}"/>
            </c:ext>
          </c:extLst>
        </c:ser>
        <c:dLbls>
          <c:showLegendKey val="0"/>
          <c:showVal val="0"/>
          <c:showCatName val="0"/>
          <c:showSerName val="0"/>
          <c:showPercent val="0"/>
          <c:showBubbleSize val="0"/>
        </c:dLbls>
        <c:axId val="1182190495"/>
        <c:axId val="1182189247"/>
      </c:scatterChart>
      <c:valAx>
        <c:axId val="1182190495"/>
        <c:scaling>
          <c:orientation val="minMax"/>
        </c:scaling>
        <c:delete val="0"/>
        <c:axPos val="b"/>
        <c:numFmt formatCode="General" sourceLinked="1"/>
        <c:majorTickMark val="none"/>
        <c:minorTickMark val="none"/>
        <c:tickLblPos val="nextTo"/>
        <c:spPr>
          <a:noFill/>
          <a:ln w="9525" cap="flat" cmpd="sng" algn="ctr">
            <a:solidFill>
              <a:schemeClr val="tx1">
                <a:lumMod val="25000"/>
                <a:lumOff val="75000"/>
              </a:schemeClr>
            </a:solidFill>
            <a:round/>
          </a:ln>
          <a:effectLst/>
        </c:spPr>
        <c:txPr>
          <a:bodyPr rot="-60000000" spcFirstLastPara="1" vertOverflow="ellipsis" vert="horz" wrap="square" anchor="ctr" anchorCtr="1"/>
          <a:lstStyle/>
          <a:p>
            <a:pPr>
              <a:defRPr sz="900" b="0" i="0" u="none" strike="noStrike" kern="1200" baseline="0">
                <a:solidFill>
                  <a:schemeClr val="bg1"/>
                </a:solidFill>
                <a:latin typeface="+mn-lt"/>
                <a:ea typeface="+mn-ea"/>
                <a:cs typeface="+mn-cs"/>
              </a:defRPr>
            </a:pPr>
            <a:endParaRPr lang="en-US"/>
          </a:p>
        </c:txPr>
        <c:crossAx val="1182189247"/>
        <c:crosses val="autoZero"/>
        <c:crossBetween val="midCat"/>
      </c:valAx>
      <c:valAx>
        <c:axId val="1182189247"/>
        <c:scaling>
          <c:orientation val="minMax"/>
        </c:scaling>
        <c:delete val="0"/>
        <c:axPos val="l"/>
        <c:numFmt formatCode="General" sourceLinked="1"/>
        <c:majorTickMark val="none"/>
        <c:minorTickMark val="none"/>
        <c:tickLblPos val="nextTo"/>
        <c:spPr>
          <a:noFill/>
          <a:ln w="9525" cap="flat" cmpd="sng" algn="ctr">
            <a:solidFill>
              <a:schemeClr val="tx1">
                <a:lumMod val="25000"/>
                <a:lumOff val="75000"/>
              </a:schemeClr>
            </a:solidFill>
            <a:round/>
          </a:ln>
          <a:effectLst/>
        </c:spPr>
        <c:txPr>
          <a:bodyPr rot="-60000000" spcFirstLastPara="1" vertOverflow="ellipsis" vert="horz" wrap="square" anchor="ctr" anchorCtr="1"/>
          <a:lstStyle/>
          <a:p>
            <a:pPr>
              <a:defRPr sz="900" b="0" i="0" u="none" strike="noStrike" kern="1200" baseline="0">
                <a:solidFill>
                  <a:schemeClr val="bg1"/>
                </a:solidFill>
                <a:latin typeface="+mn-lt"/>
                <a:ea typeface="+mn-ea"/>
                <a:cs typeface="+mn-cs"/>
              </a:defRPr>
            </a:pPr>
            <a:endParaRPr lang="en-US"/>
          </a:p>
        </c:txPr>
        <c:crossAx val="1182190495"/>
        <c:crosses val="autoZero"/>
        <c:crossBetween val="midCat"/>
      </c:valAx>
      <c:spPr>
        <a:noFill/>
        <a:ln>
          <a:noFill/>
        </a:ln>
        <a:effectLst/>
      </c:spPr>
    </c:plotArea>
    <c:plotVisOnly val="1"/>
    <c:dispBlanksAs val="gap"/>
    <c:extLst>
      <c:ext xmlns:c16r3="http://schemas.microsoft.com/office/drawing/2017/03/chart" uri="{56B9EC1D-385E-4148-901F-78D8002777C0}">
        <c16r3:dataDisplayOptions16>
          <c16r3:dispNaAsBlank val="1"/>
        </c16r3:dataDisplayOptions16>
      </c:ext>
    </c:extLst>
    <c:showDLblsOverMax val="0"/>
  </c:chart>
  <c:spPr>
    <a:noFill/>
    <a:ln>
      <a:noFill/>
    </a:ln>
    <a:effectLst/>
  </c:spPr>
  <c:txPr>
    <a:bodyPr/>
    <a:lstStyle/>
    <a:p>
      <a:pPr>
        <a:defRPr/>
      </a:pPr>
      <a:endParaRPr lang="en-US"/>
    </a:p>
  </c:txPr>
  <c:externalData r:id="rId3">
    <c:autoUpdate val="0"/>
  </c:externalData>
</c:chartSpace>
</file>

<file path=ppt/charts/chart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col"/>
        <c:grouping val="stacked"/>
        <c:varyColors val="0"/>
        <c:ser>
          <c:idx val="0"/>
          <c:order val="0"/>
          <c:spPr>
            <a:solidFill>
              <a:schemeClr val="accent1"/>
            </a:solidFill>
            <a:ln>
              <a:noFill/>
            </a:ln>
            <a:effectLst/>
          </c:spPr>
          <c:invertIfNegative val="0"/>
          <c:val>
            <c:numRef>
              <c:f>Sheet1!$C$8:$H$8</c:f>
              <c:numCache>
                <c:formatCode>General</c:formatCode>
                <c:ptCount val="6"/>
                <c:pt idx="0">
                  <c:v>2016</c:v>
                </c:pt>
                <c:pt idx="1">
                  <c:v>2017</c:v>
                </c:pt>
                <c:pt idx="2">
                  <c:v>2018</c:v>
                </c:pt>
                <c:pt idx="3">
                  <c:v>2019</c:v>
                </c:pt>
                <c:pt idx="4">
                  <c:v>2020</c:v>
                </c:pt>
                <c:pt idx="5">
                  <c:v>2021</c:v>
                </c:pt>
              </c:numCache>
            </c:numRef>
          </c:val>
          <c:extLst>
            <c:ext xmlns:c16="http://schemas.microsoft.com/office/drawing/2014/chart" uri="{C3380CC4-5D6E-409C-BE32-E72D297353CC}">
              <c16:uniqueId val="{00000000-022A-4B38-93FA-97EDFAE4AC84}"/>
            </c:ext>
          </c:extLst>
        </c:ser>
        <c:ser>
          <c:idx val="1"/>
          <c:order val="1"/>
          <c:spPr>
            <a:solidFill>
              <a:srgbClr val="01AAD3"/>
            </a:solidFill>
            <a:ln>
              <a:noFill/>
            </a:ln>
            <a:effectLst/>
          </c:spPr>
          <c:invertIfNegative val="0"/>
          <c:val>
            <c:numRef>
              <c:f>Sheet1!$C$9:$H$9</c:f>
              <c:numCache>
                <c:formatCode>General</c:formatCode>
                <c:ptCount val="6"/>
                <c:pt idx="0">
                  <c:v>433000000</c:v>
                </c:pt>
                <c:pt idx="1">
                  <c:v>457700000</c:v>
                </c:pt>
                <c:pt idx="2">
                  <c:v>403300000</c:v>
                </c:pt>
                <c:pt idx="3">
                  <c:v>355500000</c:v>
                </c:pt>
                <c:pt idx="4">
                  <c:v>191200000</c:v>
                </c:pt>
                <c:pt idx="5">
                  <c:v>179500000</c:v>
                </c:pt>
              </c:numCache>
            </c:numRef>
          </c:val>
          <c:extLst>
            <c:ext xmlns:c16="http://schemas.microsoft.com/office/drawing/2014/chart" uri="{C3380CC4-5D6E-409C-BE32-E72D297353CC}">
              <c16:uniqueId val="{00000001-022A-4B38-93FA-97EDFAE4AC84}"/>
            </c:ext>
          </c:extLst>
        </c:ser>
        <c:dLbls>
          <c:showLegendKey val="0"/>
          <c:showVal val="0"/>
          <c:showCatName val="0"/>
          <c:showSerName val="0"/>
          <c:showPercent val="0"/>
          <c:showBubbleSize val="0"/>
        </c:dLbls>
        <c:gapWidth val="150"/>
        <c:overlap val="100"/>
        <c:axId val="596446080"/>
        <c:axId val="596446496"/>
      </c:barChart>
      <c:catAx>
        <c:axId val="596446080"/>
        <c:scaling>
          <c:orientation val="minMax"/>
        </c:scaling>
        <c:delete val="1"/>
        <c:axPos val="b"/>
        <c:majorTickMark val="none"/>
        <c:minorTickMark val="none"/>
        <c:tickLblPos val="nextTo"/>
        <c:crossAx val="596446496"/>
        <c:crosses val="autoZero"/>
        <c:auto val="1"/>
        <c:lblAlgn val="ctr"/>
        <c:lblOffset val="100"/>
        <c:noMultiLvlLbl val="0"/>
      </c:catAx>
      <c:valAx>
        <c:axId val="596446496"/>
        <c:scaling>
          <c:orientation val="minMax"/>
        </c:scaling>
        <c:delete val="1"/>
        <c:axPos val="l"/>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596446080"/>
        <c:crosses val="autoZero"/>
        <c:crossBetween val="between"/>
      </c:valAx>
      <c:spPr>
        <a:noFill/>
        <a:ln>
          <a:noFill/>
        </a:ln>
        <a:effectLst/>
      </c:spPr>
    </c:plotArea>
    <c:plotVisOnly val="1"/>
    <c:dispBlanksAs val="gap"/>
    <c:extLst>
      <c:ext xmlns:c16r3="http://schemas.microsoft.com/office/drawing/2017/03/chart" uri="{56B9EC1D-385E-4148-901F-78D8002777C0}">
        <c16r3:dataDisplayOptions16>
          <c16r3:dispNaAsBlank val="1"/>
        </c16r3:dataDisplayOptions16>
      </c:ext>
    </c:extLst>
    <c:showDLblsOverMax val="0"/>
  </c:chart>
  <c:spPr>
    <a:noFill/>
    <a:ln>
      <a:noFill/>
    </a:ln>
    <a:effectLst/>
  </c:spPr>
  <c:txPr>
    <a:bodyPr/>
    <a:lstStyle/>
    <a:p>
      <a:pPr>
        <a:defRPr/>
      </a:pPr>
      <a:endParaRPr lang="en-US"/>
    </a:p>
  </c:txPr>
  <c:externalData r:id="rId3">
    <c:autoUpdate val="0"/>
  </c:externalData>
</c:chartSpace>
</file>

<file path=ppt/charts/chart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scatterChart>
        <c:scatterStyle val="lineMarker"/>
        <c:varyColors val="0"/>
        <c:ser>
          <c:idx val="0"/>
          <c:order val="0"/>
          <c:spPr>
            <a:ln w="19050" cap="rnd">
              <a:solidFill>
                <a:schemeClr val="accent1"/>
              </a:solidFill>
              <a:round/>
            </a:ln>
            <a:effectLst/>
          </c:spPr>
          <c:marker>
            <c:symbol val="none"/>
          </c:marker>
          <c:xVal>
            <c:numRef>
              <c:f>Sheet1!$B$2:$G$2</c:f>
              <c:numCache>
                <c:formatCode>General</c:formatCode>
                <c:ptCount val="6"/>
                <c:pt idx="0">
                  <c:v>2016</c:v>
                </c:pt>
                <c:pt idx="1">
                  <c:v>2017</c:v>
                </c:pt>
                <c:pt idx="2">
                  <c:v>2018</c:v>
                </c:pt>
                <c:pt idx="3">
                  <c:v>2019</c:v>
                </c:pt>
                <c:pt idx="4">
                  <c:v>2020</c:v>
                </c:pt>
                <c:pt idx="5">
                  <c:v>2021</c:v>
                </c:pt>
              </c:numCache>
            </c:numRef>
          </c:xVal>
          <c:yVal>
            <c:numRef>
              <c:f>Sheet1!$B$3:$G$3</c:f>
              <c:numCache>
                <c:formatCode>General</c:formatCode>
                <c:ptCount val="6"/>
                <c:pt idx="0">
                  <c:v>1900000000</c:v>
                </c:pt>
                <c:pt idx="1">
                  <c:v>2000000000</c:v>
                </c:pt>
                <c:pt idx="2">
                  <c:v>2000000000</c:v>
                </c:pt>
                <c:pt idx="3">
                  <c:v>2100000000</c:v>
                </c:pt>
                <c:pt idx="4">
                  <c:v>1600000000</c:v>
                </c:pt>
                <c:pt idx="5">
                  <c:v>1700000000</c:v>
                </c:pt>
              </c:numCache>
            </c:numRef>
          </c:yVal>
          <c:smooth val="0"/>
          <c:extLst>
            <c:ext xmlns:c16="http://schemas.microsoft.com/office/drawing/2014/chart" uri="{C3380CC4-5D6E-409C-BE32-E72D297353CC}">
              <c16:uniqueId val="{00000000-F7E3-4BC5-A6C9-92FCDD12C2A2}"/>
            </c:ext>
          </c:extLst>
        </c:ser>
        <c:dLbls>
          <c:showLegendKey val="0"/>
          <c:showVal val="0"/>
          <c:showCatName val="0"/>
          <c:showSerName val="0"/>
          <c:showPercent val="0"/>
          <c:showBubbleSize val="0"/>
        </c:dLbls>
        <c:axId val="748208687"/>
        <c:axId val="748198287"/>
      </c:scatterChart>
      <c:valAx>
        <c:axId val="748208687"/>
        <c:scaling>
          <c:orientation val="minMax"/>
        </c:scaling>
        <c:delete val="1"/>
        <c:axPos val="b"/>
        <c:numFmt formatCode="General" sourceLinked="1"/>
        <c:majorTickMark val="none"/>
        <c:minorTickMark val="none"/>
        <c:tickLblPos val="nextTo"/>
        <c:crossAx val="748198287"/>
        <c:crosses val="autoZero"/>
        <c:crossBetween val="midCat"/>
      </c:valAx>
      <c:valAx>
        <c:axId val="748198287"/>
        <c:scaling>
          <c:orientation val="minMax"/>
        </c:scaling>
        <c:delete val="1"/>
        <c:axPos val="l"/>
        <c:numFmt formatCode="General" sourceLinked="1"/>
        <c:majorTickMark val="none"/>
        <c:minorTickMark val="none"/>
        <c:tickLblPos val="nextTo"/>
        <c:crossAx val="748208687"/>
        <c:crosses val="autoZero"/>
        <c:crossBetween val="midCat"/>
      </c:valAx>
      <c:spPr>
        <a:noFill/>
        <a:ln>
          <a:noFill/>
        </a:ln>
        <a:effectLst/>
      </c:spPr>
    </c:plotArea>
    <c:plotVisOnly val="1"/>
    <c:dispBlanksAs val="gap"/>
    <c:extLst>
      <c:ext xmlns:c16r3="http://schemas.microsoft.com/office/drawing/2017/03/chart" uri="{56B9EC1D-385E-4148-901F-78D8002777C0}">
        <c16r3:dataDisplayOptions16>
          <c16r3:dispNaAsBlank val="1"/>
        </c16r3:dataDisplayOptions16>
      </c:ext>
    </c:extLst>
    <c:showDLblsOverMax val="0"/>
  </c:chart>
  <c:spPr>
    <a:noFill/>
    <a:ln>
      <a:noFill/>
    </a:ln>
    <a:effectLst/>
  </c:spPr>
  <c:txPr>
    <a:bodyPr/>
    <a:lstStyle/>
    <a:p>
      <a:pPr>
        <a:defRPr/>
      </a:pPr>
      <a:endParaRPr lang="en-US"/>
    </a:p>
  </c:txPr>
  <c:externalData r:id="rId3">
    <c:autoUpdate val="0"/>
  </c:externalData>
</c:chartSpace>
</file>

<file path=ppt/charts/chart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scatterChart>
        <c:scatterStyle val="lineMarker"/>
        <c:varyColors val="0"/>
        <c:ser>
          <c:idx val="0"/>
          <c:order val="0"/>
          <c:tx>
            <c:strRef>
              <c:f>Sheet1!$A$2</c:f>
              <c:strCache>
                <c:ptCount val="1"/>
                <c:pt idx="0">
                  <c:v>total current assets</c:v>
                </c:pt>
              </c:strCache>
            </c:strRef>
          </c:tx>
          <c:spPr>
            <a:ln w="19050" cap="rnd">
              <a:solidFill>
                <a:schemeClr val="accent1"/>
              </a:solidFill>
              <a:round/>
            </a:ln>
            <a:effectLst/>
          </c:spPr>
          <c:marker>
            <c:symbol val="none"/>
          </c:marker>
          <c:xVal>
            <c:numRef>
              <c:f>Sheet1!$B$1:$G$1</c:f>
              <c:numCache>
                <c:formatCode>General</c:formatCode>
                <c:ptCount val="6"/>
                <c:pt idx="0">
                  <c:v>2016</c:v>
                </c:pt>
                <c:pt idx="1">
                  <c:v>2017</c:v>
                </c:pt>
                <c:pt idx="2">
                  <c:v>2018</c:v>
                </c:pt>
                <c:pt idx="3">
                  <c:v>2019</c:v>
                </c:pt>
                <c:pt idx="4">
                  <c:v>2020</c:v>
                </c:pt>
                <c:pt idx="5">
                  <c:v>2021</c:v>
                </c:pt>
              </c:numCache>
            </c:numRef>
          </c:xVal>
          <c:yVal>
            <c:numRef>
              <c:f>Sheet1!$B$2:$G$2</c:f>
              <c:numCache>
                <c:formatCode>General</c:formatCode>
                <c:ptCount val="6"/>
                <c:pt idx="0">
                  <c:v>2400000000</c:v>
                </c:pt>
                <c:pt idx="1">
                  <c:v>2400000000</c:v>
                </c:pt>
                <c:pt idx="2">
                  <c:v>2300000000</c:v>
                </c:pt>
                <c:pt idx="3">
                  <c:v>2300000000</c:v>
                </c:pt>
                <c:pt idx="4">
                  <c:v>917800000</c:v>
                </c:pt>
                <c:pt idx="5">
                  <c:v>957300000</c:v>
                </c:pt>
              </c:numCache>
            </c:numRef>
          </c:yVal>
          <c:smooth val="0"/>
          <c:extLst>
            <c:ext xmlns:c16="http://schemas.microsoft.com/office/drawing/2014/chart" uri="{C3380CC4-5D6E-409C-BE32-E72D297353CC}">
              <c16:uniqueId val="{00000000-F901-4BA4-A8EF-6516F0C6490D}"/>
            </c:ext>
          </c:extLst>
        </c:ser>
        <c:ser>
          <c:idx val="1"/>
          <c:order val="1"/>
          <c:tx>
            <c:strRef>
              <c:f>Sheet1!$A$3</c:f>
              <c:strCache>
                <c:ptCount val="1"/>
                <c:pt idx="0">
                  <c:v>total current liabilities</c:v>
                </c:pt>
              </c:strCache>
            </c:strRef>
          </c:tx>
          <c:spPr>
            <a:ln w="19050" cap="rnd">
              <a:solidFill>
                <a:schemeClr val="accent2"/>
              </a:solidFill>
              <a:round/>
            </a:ln>
            <a:effectLst/>
          </c:spPr>
          <c:marker>
            <c:symbol val="none"/>
          </c:marker>
          <c:xVal>
            <c:numRef>
              <c:f>Sheet1!$B$1:$G$1</c:f>
              <c:numCache>
                <c:formatCode>General</c:formatCode>
                <c:ptCount val="6"/>
                <c:pt idx="0">
                  <c:v>2016</c:v>
                </c:pt>
                <c:pt idx="1">
                  <c:v>2017</c:v>
                </c:pt>
                <c:pt idx="2">
                  <c:v>2018</c:v>
                </c:pt>
                <c:pt idx="3">
                  <c:v>2019</c:v>
                </c:pt>
                <c:pt idx="4">
                  <c:v>2020</c:v>
                </c:pt>
                <c:pt idx="5">
                  <c:v>2021</c:v>
                </c:pt>
              </c:numCache>
            </c:numRef>
          </c:xVal>
          <c:yVal>
            <c:numRef>
              <c:f>Sheet1!$B$3:$G$3</c:f>
              <c:numCache>
                <c:formatCode>General</c:formatCode>
                <c:ptCount val="6"/>
                <c:pt idx="0">
                  <c:v>3100000000</c:v>
                </c:pt>
                <c:pt idx="1">
                  <c:v>3100000000</c:v>
                </c:pt>
                <c:pt idx="2">
                  <c:v>3100000000</c:v>
                </c:pt>
                <c:pt idx="3">
                  <c:v>3300000000</c:v>
                </c:pt>
                <c:pt idx="4">
                  <c:v>2000000000</c:v>
                </c:pt>
                <c:pt idx="5">
                  <c:v>2000000000</c:v>
                </c:pt>
              </c:numCache>
            </c:numRef>
          </c:yVal>
          <c:smooth val="0"/>
          <c:extLst>
            <c:ext xmlns:c16="http://schemas.microsoft.com/office/drawing/2014/chart" uri="{C3380CC4-5D6E-409C-BE32-E72D297353CC}">
              <c16:uniqueId val="{00000001-F901-4BA4-A8EF-6516F0C6490D}"/>
            </c:ext>
          </c:extLst>
        </c:ser>
        <c:dLbls>
          <c:showLegendKey val="0"/>
          <c:showVal val="0"/>
          <c:showCatName val="0"/>
          <c:showSerName val="0"/>
          <c:showPercent val="0"/>
          <c:showBubbleSize val="0"/>
        </c:dLbls>
        <c:axId val="863201936"/>
        <c:axId val="863196528"/>
      </c:scatterChart>
      <c:valAx>
        <c:axId val="863201936"/>
        <c:scaling>
          <c:orientation val="minMax"/>
        </c:scaling>
        <c:delete val="0"/>
        <c:axPos val="b"/>
        <c:numFmt formatCode="General" sourceLinked="1"/>
        <c:majorTickMark val="none"/>
        <c:minorTickMark val="none"/>
        <c:tickLblPos val="nextTo"/>
        <c:spPr>
          <a:noFill/>
          <a:ln w="9525" cap="flat" cmpd="sng" algn="ctr">
            <a:solidFill>
              <a:schemeClr val="tx1">
                <a:lumMod val="25000"/>
                <a:lumOff val="75000"/>
              </a:schemeClr>
            </a:solidFill>
            <a:round/>
          </a:ln>
          <a:effectLst/>
        </c:spPr>
        <c:txPr>
          <a:bodyPr rot="-60000000" spcFirstLastPara="1" vertOverflow="ellipsis" vert="horz" wrap="square" anchor="ctr" anchorCtr="1"/>
          <a:lstStyle/>
          <a:p>
            <a:pPr>
              <a:defRPr sz="900" b="0" i="0" u="none" strike="noStrike" kern="1200" baseline="0">
                <a:solidFill>
                  <a:schemeClr val="tx1">
                    <a:lumMod val="65000"/>
                    <a:lumOff val="35000"/>
                  </a:schemeClr>
                </a:solidFill>
                <a:latin typeface="+mn-lt"/>
                <a:ea typeface="+mn-ea"/>
                <a:cs typeface="+mn-cs"/>
              </a:defRPr>
            </a:pPr>
            <a:endParaRPr lang="en-US"/>
          </a:p>
        </c:txPr>
        <c:crossAx val="863196528"/>
        <c:crosses val="autoZero"/>
        <c:crossBetween val="midCat"/>
      </c:valAx>
      <c:valAx>
        <c:axId val="863196528"/>
        <c:scaling>
          <c:orientation val="minMax"/>
        </c:scaling>
        <c:delete val="1"/>
        <c:axPos val="l"/>
        <c:numFmt formatCode="General" sourceLinked="1"/>
        <c:majorTickMark val="none"/>
        <c:minorTickMark val="none"/>
        <c:tickLblPos val="nextTo"/>
        <c:crossAx val="863201936"/>
        <c:crosses val="autoZero"/>
        <c:crossBetween val="midCat"/>
      </c:valAx>
      <c:spPr>
        <a:noFill/>
        <a:ln>
          <a:noFill/>
        </a:ln>
        <a:effectLst/>
      </c:spPr>
    </c:plotArea>
    <c:legend>
      <c:legendPos val="b"/>
      <c:overlay val="0"/>
      <c:spPr>
        <a:noFill/>
        <a:ln>
          <a:noFill/>
        </a:ln>
        <a:effectLst/>
      </c:spPr>
      <c:txPr>
        <a:bodyPr rot="0" spcFirstLastPara="1" vertOverflow="ellipsis" vert="horz" wrap="square" anchor="ctr" anchorCtr="1"/>
        <a:lstStyle/>
        <a:p>
          <a:pPr>
            <a:defRPr sz="900" b="0" i="0" u="none" strike="noStrike" kern="1200" baseline="0">
              <a:solidFill>
                <a:schemeClr val="tx1">
                  <a:lumMod val="65000"/>
                  <a:lumOff val="35000"/>
                </a:schemeClr>
              </a:solidFill>
              <a:latin typeface="+mn-lt"/>
              <a:ea typeface="+mn-ea"/>
              <a:cs typeface="+mn-cs"/>
            </a:defRPr>
          </a:pPr>
          <a:endParaRPr lang="en-US"/>
        </a:p>
      </c:txPr>
    </c:legend>
    <c:plotVisOnly val="1"/>
    <c:dispBlanksAs val="gap"/>
    <c:extLst>
      <c:ext xmlns:c16r3="http://schemas.microsoft.com/office/drawing/2017/03/chart" uri="{56B9EC1D-385E-4148-901F-78D8002777C0}">
        <c16r3:dataDisplayOptions16>
          <c16r3:dispNaAsBlank val="1"/>
        </c16r3:dataDisplayOptions16>
      </c:ext>
    </c:extLst>
    <c:showDLblsOverMax val="0"/>
  </c:chart>
  <c:spPr>
    <a:noFill/>
    <a:ln>
      <a:noFill/>
    </a:ln>
    <a:effectLst/>
  </c:spPr>
  <c:txPr>
    <a:bodyPr/>
    <a:lstStyle/>
    <a:p>
      <a:pPr>
        <a:defRPr/>
      </a:pPr>
      <a:endParaRPr lang="en-US"/>
    </a:p>
  </c:txPr>
  <c:externalData r:id="rId3">
    <c:autoUpdate val="0"/>
  </c:externalData>
</c:chartSpace>
</file>

<file path=ppt/charts/chart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scatterChart>
        <c:scatterStyle val="lineMarker"/>
        <c:varyColors val="0"/>
        <c:ser>
          <c:idx val="0"/>
          <c:order val="0"/>
          <c:spPr>
            <a:ln w="19050" cap="rnd">
              <a:solidFill>
                <a:srgbClr val="F089B1"/>
              </a:solidFill>
              <a:round/>
            </a:ln>
            <a:effectLst/>
          </c:spPr>
          <c:marker>
            <c:symbol val="none"/>
          </c:marker>
          <c:xVal>
            <c:numRef>
              <c:f>'Job Postings Timeseries'!$D$4:$D$15</c:f>
              <c:numCache>
                <c:formatCode>mmm\-yy</c:formatCode>
                <c:ptCount val="12"/>
                <c:pt idx="0">
                  <c:v>44562</c:v>
                </c:pt>
                <c:pt idx="1">
                  <c:v>44593</c:v>
                </c:pt>
                <c:pt idx="2">
                  <c:v>44621</c:v>
                </c:pt>
                <c:pt idx="3">
                  <c:v>44652</c:v>
                </c:pt>
                <c:pt idx="4">
                  <c:v>44682</c:v>
                </c:pt>
                <c:pt idx="5">
                  <c:v>44713</c:v>
                </c:pt>
                <c:pt idx="6">
                  <c:v>44743</c:v>
                </c:pt>
                <c:pt idx="7">
                  <c:v>44774</c:v>
                </c:pt>
                <c:pt idx="8">
                  <c:v>44805</c:v>
                </c:pt>
                <c:pt idx="9">
                  <c:v>44835</c:v>
                </c:pt>
                <c:pt idx="10">
                  <c:v>44866</c:v>
                </c:pt>
                <c:pt idx="11">
                  <c:v>44896</c:v>
                </c:pt>
              </c:numCache>
            </c:numRef>
          </c:xVal>
          <c:yVal>
            <c:numRef>
              <c:f>'Job Postings Timeseries'!$E$4:$E$15</c:f>
              <c:numCache>
                <c:formatCode>General</c:formatCode>
                <c:ptCount val="12"/>
                <c:pt idx="0">
                  <c:v>198</c:v>
                </c:pt>
                <c:pt idx="1">
                  <c:v>212</c:v>
                </c:pt>
                <c:pt idx="2">
                  <c:v>252</c:v>
                </c:pt>
                <c:pt idx="3">
                  <c:v>226</c:v>
                </c:pt>
                <c:pt idx="4">
                  <c:v>233</c:v>
                </c:pt>
                <c:pt idx="5">
                  <c:v>229</c:v>
                </c:pt>
                <c:pt idx="6">
                  <c:v>263</c:v>
                </c:pt>
                <c:pt idx="7">
                  <c:v>287</c:v>
                </c:pt>
                <c:pt idx="8">
                  <c:v>295</c:v>
                </c:pt>
                <c:pt idx="9">
                  <c:v>282</c:v>
                </c:pt>
                <c:pt idx="10">
                  <c:v>240</c:v>
                </c:pt>
                <c:pt idx="11">
                  <c:v>252</c:v>
                </c:pt>
              </c:numCache>
            </c:numRef>
          </c:yVal>
          <c:smooth val="0"/>
          <c:extLst>
            <c:ext xmlns:c16="http://schemas.microsoft.com/office/drawing/2014/chart" uri="{C3380CC4-5D6E-409C-BE32-E72D297353CC}">
              <c16:uniqueId val="{00000000-52A1-4C5D-8173-7A36C2A2D4E8}"/>
            </c:ext>
          </c:extLst>
        </c:ser>
        <c:dLbls>
          <c:showLegendKey val="0"/>
          <c:showVal val="0"/>
          <c:showCatName val="0"/>
          <c:showSerName val="0"/>
          <c:showPercent val="0"/>
          <c:showBubbleSize val="0"/>
        </c:dLbls>
        <c:axId val="1125666432"/>
        <c:axId val="1125666848"/>
      </c:scatterChart>
      <c:valAx>
        <c:axId val="1125666432"/>
        <c:scaling>
          <c:orientation val="minMax"/>
        </c:scaling>
        <c:delete val="0"/>
        <c:axPos val="b"/>
        <c:numFmt formatCode="mmm\-yy" sourceLinked="1"/>
        <c:majorTickMark val="none"/>
        <c:minorTickMark val="none"/>
        <c:tickLblPos val="nextTo"/>
        <c:spPr>
          <a:noFill/>
          <a:ln w="9525" cap="flat" cmpd="sng" algn="ctr">
            <a:solidFill>
              <a:schemeClr val="tx1">
                <a:lumMod val="25000"/>
                <a:lumOff val="75000"/>
              </a:schemeClr>
            </a:solidFill>
            <a:round/>
          </a:ln>
          <a:effectLst/>
        </c:spPr>
        <c:txPr>
          <a:bodyPr rot="-60000000" spcFirstLastPara="1" vertOverflow="ellipsis" vert="horz" wrap="square" anchor="ctr" anchorCtr="1"/>
          <a:lstStyle/>
          <a:p>
            <a:pPr>
              <a:defRPr sz="900" b="0" i="0" u="none" strike="noStrike" kern="1200" baseline="0">
                <a:solidFill>
                  <a:schemeClr val="bg1"/>
                </a:solidFill>
                <a:latin typeface="+mn-lt"/>
                <a:ea typeface="+mn-ea"/>
                <a:cs typeface="+mn-cs"/>
              </a:defRPr>
            </a:pPr>
            <a:endParaRPr lang="en-US"/>
          </a:p>
        </c:txPr>
        <c:crossAx val="1125666848"/>
        <c:crosses val="autoZero"/>
        <c:crossBetween val="midCat"/>
      </c:valAx>
      <c:valAx>
        <c:axId val="1125666848"/>
        <c:scaling>
          <c:orientation val="minMax"/>
        </c:scaling>
        <c:delete val="0"/>
        <c:axPos val="l"/>
        <c:numFmt formatCode="General" sourceLinked="1"/>
        <c:majorTickMark val="none"/>
        <c:minorTickMark val="none"/>
        <c:tickLblPos val="nextTo"/>
        <c:spPr>
          <a:noFill/>
          <a:ln w="9525" cap="flat" cmpd="sng" algn="ctr">
            <a:solidFill>
              <a:schemeClr val="tx1">
                <a:lumMod val="25000"/>
                <a:lumOff val="75000"/>
              </a:schemeClr>
            </a:solidFill>
            <a:round/>
          </a:ln>
          <a:effectLst/>
        </c:spPr>
        <c:txPr>
          <a:bodyPr rot="-60000000" spcFirstLastPara="1" vertOverflow="ellipsis" vert="horz" wrap="square" anchor="ctr" anchorCtr="1"/>
          <a:lstStyle/>
          <a:p>
            <a:pPr>
              <a:defRPr sz="900" b="0" i="0" u="none" strike="noStrike" kern="1200" baseline="0">
                <a:solidFill>
                  <a:schemeClr val="bg1"/>
                </a:solidFill>
                <a:latin typeface="+mn-lt"/>
                <a:ea typeface="+mn-ea"/>
                <a:cs typeface="+mn-cs"/>
              </a:defRPr>
            </a:pPr>
            <a:endParaRPr lang="en-US"/>
          </a:p>
        </c:txPr>
        <c:crossAx val="1125666432"/>
        <c:crosses val="autoZero"/>
        <c:crossBetween val="midCat"/>
      </c:valAx>
      <c:spPr>
        <a:noFill/>
        <a:ln>
          <a:noFill/>
        </a:ln>
        <a:effectLst/>
      </c:spPr>
    </c:plotArea>
    <c:plotVisOnly val="1"/>
    <c:dispBlanksAs val="gap"/>
    <c:extLst>
      <c:ext xmlns:c16r3="http://schemas.microsoft.com/office/drawing/2017/03/chart" uri="{56B9EC1D-385E-4148-901F-78D8002777C0}">
        <c16r3:dataDisplayOptions16>
          <c16r3:dispNaAsBlank val="1"/>
        </c16r3:dataDisplayOptions16>
      </c:ext>
    </c:extLst>
    <c:showDLblsOverMax val="0"/>
  </c:chart>
  <c:spPr>
    <a:noFill/>
    <a:ln>
      <a:noFill/>
    </a:ln>
    <a:effectLst/>
  </c:spPr>
  <c:txPr>
    <a:bodyPr/>
    <a:lstStyle/>
    <a:p>
      <a:pPr>
        <a:defRPr/>
      </a:pPr>
      <a:endParaRPr lang="en-US"/>
    </a:p>
  </c:txPr>
  <c:externalData r:id="rId3">
    <c:autoUpdate val="0"/>
  </c:externalData>
</c:chartSpace>
</file>

<file path=ppt/charts/colors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4.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5.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6.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7.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8.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9.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style1.xml><?xml version="1.0" encoding="utf-8"?>
<cs:chartStyle xmlns:cs="http://schemas.microsoft.com/office/drawing/2012/chartStyle" xmlns:a="http://schemas.openxmlformats.org/drawingml/2006/main" id="251">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9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spPr>
      <a:ln w="19050">
        <a:solidFill>
          <a:schemeClr val="lt1"/>
        </a:solidFill>
      </a:ln>
    </cs:spPr>
  </cs:dataPoint>
  <cs:dataPoint3D>
    <cs:lnRef idx="0"/>
    <cs:fillRef idx="1">
      <cs:styleClr val="auto"/>
    </cs:fillRef>
    <cs:effectRef idx="0"/>
    <cs:fontRef idx="minor">
      <a:schemeClr val="tx1"/>
    </cs:fontRef>
    <cs:spPr>
      <a:ln w="25400">
        <a:solidFill>
          <a:schemeClr val="lt1"/>
        </a:solidFill>
      </a:ln>
    </cs:spPr>
  </cs:dataPoint3D>
  <cs:dataPointLine>
    <cs:lnRef idx="0">
      <cs:styleClr val="auto"/>
    </cs:lnRef>
    <cs:fillRef idx="0"/>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0"/>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900" kern="1200"/>
  </cs:valueAxis>
  <cs:wall>
    <cs:lnRef idx="0"/>
    <cs:fillRef idx="0"/>
    <cs:effectRef idx="0"/>
    <cs:fontRef idx="minor">
      <a:schemeClr val="tx1"/>
    </cs:fontRef>
    <cs:spPr>
      <a:noFill/>
      <a:ln>
        <a:noFill/>
      </a:ln>
    </cs:spPr>
  </cs:wall>
</cs:chartStyle>
</file>

<file path=ppt/charts/style2.xml><?xml version="1.0" encoding="utf-8"?>
<cs:chartStyle xmlns:cs="http://schemas.microsoft.com/office/drawing/2012/chartStyle" xmlns:a="http://schemas.openxmlformats.org/drawingml/2006/main" id="251">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9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spPr>
      <a:ln w="19050">
        <a:solidFill>
          <a:schemeClr val="lt1"/>
        </a:solidFill>
      </a:ln>
    </cs:spPr>
  </cs:dataPoint>
  <cs:dataPoint3D>
    <cs:lnRef idx="0"/>
    <cs:fillRef idx="1">
      <cs:styleClr val="auto"/>
    </cs:fillRef>
    <cs:effectRef idx="0"/>
    <cs:fontRef idx="minor">
      <a:schemeClr val="tx1"/>
    </cs:fontRef>
    <cs:spPr>
      <a:ln w="25400">
        <a:solidFill>
          <a:schemeClr val="lt1"/>
        </a:solidFill>
      </a:ln>
    </cs:spPr>
  </cs:dataPoint3D>
  <cs:dataPointLine>
    <cs:lnRef idx="0">
      <cs:styleClr val="auto"/>
    </cs:lnRef>
    <cs:fillRef idx="0"/>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0"/>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900" kern="1200"/>
  </cs:valueAxis>
  <cs:wall>
    <cs:lnRef idx="0"/>
    <cs:fillRef idx="0"/>
    <cs:effectRef idx="0"/>
    <cs:fontRef idx="minor">
      <a:schemeClr val="tx1"/>
    </cs:fontRef>
    <cs:spPr>
      <a:noFill/>
      <a:ln>
        <a:noFill/>
      </a:ln>
    </cs:spPr>
  </cs:wall>
</cs:chartStyle>
</file>

<file path=ppt/charts/style3.xml><?xml version="1.0" encoding="utf-8"?>
<cs:chartStyle xmlns:cs="http://schemas.microsoft.com/office/drawing/2012/chartStyle" xmlns:a="http://schemas.openxmlformats.org/drawingml/2006/main" id="251">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9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spPr>
      <a:ln w="19050">
        <a:solidFill>
          <a:schemeClr val="lt1"/>
        </a:solidFill>
      </a:ln>
    </cs:spPr>
  </cs:dataPoint>
  <cs:dataPoint3D>
    <cs:lnRef idx="0"/>
    <cs:fillRef idx="1">
      <cs:styleClr val="auto"/>
    </cs:fillRef>
    <cs:effectRef idx="0"/>
    <cs:fontRef idx="minor">
      <a:schemeClr val="tx1"/>
    </cs:fontRef>
    <cs:spPr>
      <a:ln w="25400">
        <a:solidFill>
          <a:schemeClr val="lt1"/>
        </a:solidFill>
      </a:ln>
    </cs:spPr>
  </cs:dataPoint3D>
  <cs:dataPointLine>
    <cs:lnRef idx="0">
      <cs:styleClr val="auto"/>
    </cs:lnRef>
    <cs:fillRef idx="0"/>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0"/>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900" kern="1200"/>
  </cs:valueAxis>
  <cs:wall>
    <cs:lnRef idx="0"/>
    <cs:fillRef idx="0"/>
    <cs:effectRef idx="0"/>
    <cs:fontRef idx="minor">
      <a:schemeClr val="tx1"/>
    </cs:fontRef>
    <cs:spPr>
      <a:noFill/>
      <a:ln>
        <a:noFill/>
      </a:ln>
    </cs:spPr>
  </cs:wall>
</cs:chartStyle>
</file>

<file path=ppt/charts/style4.xml><?xml version="1.0" encoding="utf-8"?>
<cs:chartStyle xmlns:cs="http://schemas.microsoft.com/office/drawing/2012/chartStyle" xmlns:a="http://schemas.openxmlformats.org/drawingml/2006/main" id="240">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25000"/>
            <a:lumOff val="7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0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19050"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0"/>
    <cs:effectRef idx="0"/>
    <cs:fontRef idx="minor">
      <a:schemeClr val="dk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spPr>
      <a:ln w="9525" cap="flat" cmpd="sng" algn="ctr">
        <a:solidFill>
          <a:schemeClr val="tx1">
            <a:lumMod val="25000"/>
            <a:lumOff val="75000"/>
          </a:schemeClr>
        </a:solidFill>
        <a:round/>
      </a:ln>
    </cs:spPr>
    <cs:defRPr sz="900" kern="1200"/>
  </cs:valueAxis>
  <cs:wall>
    <cs:lnRef idx="0"/>
    <cs:fillRef idx="0"/>
    <cs:effectRef idx="0"/>
    <cs:fontRef idx="minor">
      <a:schemeClr val="tx1"/>
    </cs:fontRef>
    <cs:spPr>
      <a:noFill/>
      <a:ln>
        <a:noFill/>
      </a:ln>
    </cs:spPr>
  </cs:wall>
</cs:chartStyle>
</file>

<file path=ppt/charts/style5.xml><?xml version="1.0" encoding="utf-8"?>
<cs:chartStyle xmlns:cs="http://schemas.microsoft.com/office/drawing/2012/chartStyle" xmlns:a="http://schemas.openxmlformats.org/drawingml/2006/main" id="240">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25000"/>
            <a:lumOff val="7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0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19050"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0"/>
    <cs:effectRef idx="0"/>
    <cs:fontRef idx="minor">
      <a:schemeClr val="dk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spPr>
      <a:ln w="9525" cap="flat" cmpd="sng" algn="ctr">
        <a:solidFill>
          <a:schemeClr val="tx1">
            <a:lumMod val="25000"/>
            <a:lumOff val="75000"/>
          </a:schemeClr>
        </a:solidFill>
        <a:round/>
      </a:ln>
    </cs:spPr>
    <cs:defRPr sz="900" kern="1200"/>
  </cs:valueAxis>
  <cs:wall>
    <cs:lnRef idx="0"/>
    <cs:fillRef idx="0"/>
    <cs:effectRef idx="0"/>
    <cs:fontRef idx="minor">
      <a:schemeClr val="tx1"/>
    </cs:fontRef>
    <cs:spPr>
      <a:noFill/>
      <a:ln>
        <a:noFill/>
      </a:ln>
    </cs:spPr>
  </cs:wall>
</cs:chartStyle>
</file>

<file path=ppt/charts/style6.xml><?xml version="1.0" encoding="utf-8"?>
<cs:chartStyle xmlns:cs="http://schemas.microsoft.com/office/drawing/2012/chartStyle" xmlns:a="http://schemas.openxmlformats.org/drawingml/2006/main" id="297">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0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900" kern="1200"/>
  </cs:valueAxis>
  <cs:wall>
    <cs:lnRef idx="0"/>
    <cs:fillRef idx="0"/>
    <cs:effectRef idx="0"/>
    <cs:fontRef idx="minor">
      <a:schemeClr val="tx1"/>
    </cs:fontRef>
    <cs:spPr>
      <a:noFill/>
      <a:ln>
        <a:noFill/>
      </a:ln>
    </cs:spPr>
  </cs:wall>
</cs:chartStyle>
</file>

<file path=ppt/charts/style7.xml><?xml version="1.0" encoding="utf-8"?>
<cs:chartStyle xmlns:cs="http://schemas.microsoft.com/office/drawing/2012/chartStyle" xmlns:a="http://schemas.openxmlformats.org/drawingml/2006/main" id="240">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25000"/>
            <a:lumOff val="7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0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19050"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0"/>
    <cs:effectRef idx="0"/>
    <cs:fontRef idx="minor">
      <a:schemeClr val="dk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spPr>
      <a:ln w="9525" cap="flat" cmpd="sng" algn="ctr">
        <a:solidFill>
          <a:schemeClr val="tx1">
            <a:lumMod val="25000"/>
            <a:lumOff val="75000"/>
          </a:schemeClr>
        </a:solidFill>
        <a:round/>
      </a:ln>
    </cs:spPr>
    <cs:defRPr sz="900" kern="1200"/>
  </cs:valueAxis>
  <cs:wall>
    <cs:lnRef idx="0"/>
    <cs:fillRef idx="0"/>
    <cs:effectRef idx="0"/>
    <cs:fontRef idx="minor">
      <a:schemeClr val="tx1"/>
    </cs:fontRef>
    <cs:spPr>
      <a:noFill/>
      <a:ln>
        <a:noFill/>
      </a:ln>
    </cs:spPr>
  </cs:wall>
</cs:chartStyle>
</file>

<file path=ppt/charts/style8.xml><?xml version="1.0" encoding="utf-8"?>
<cs:chartStyle xmlns:cs="http://schemas.microsoft.com/office/drawing/2012/chartStyle" xmlns:a="http://schemas.openxmlformats.org/drawingml/2006/main" id="240">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25000"/>
            <a:lumOff val="7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0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19050"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0"/>
    <cs:effectRef idx="0"/>
    <cs:fontRef idx="minor">
      <a:schemeClr val="dk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spPr>
      <a:ln w="9525" cap="flat" cmpd="sng" algn="ctr">
        <a:solidFill>
          <a:schemeClr val="tx1">
            <a:lumMod val="25000"/>
            <a:lumOff val="75000"/>
          </a:schemeClr>
        </a:solidFill>
        <a:round/>
      </a:ln>
    </cs:spPr>
    <cs:defRPr sz="900" kern="1200"/>
  </cs:valueAxis>
  <cs:wall>
    <cs:lnRef idx="0"/>
    <cs:fillRef idx="0"/>
    <cs:effectRef idx="0"/>
    <cs:fontRef idx="minor">
      <a:schemeClr val="tx1"/>
    </cs:fontRef>
    <cs:spPr>
      <a:noFill/>
      <a:ln>
        <a:noFill/>
      </a:ln>
    </cs:spPr>
  </cs:wall>
</cs:chartStyle>
</file>

<file path=ppt/charts/style9.xml><?xml version="1.0" encoding="utf-8"?>
<cs:chartStyle xmlns:cs="http://schemas.microsoft.com/office/drawing/2012/chartStyle" xmlns:a="http://schemas.openxmlformats.org/drawingml/2006/main" id="240">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25000"/>
            <a:lumOff val="7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0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19050"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0"/>
    <cs:effectRef idx="0"/>
    <cs:fontRef idx="minor">
      <a:schemeClr val="dk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spPr>
      <a:ln w="9525" cap="flat" cmpd="sng" algn="ctr">
        <a:solidFill>
          <a:schemeClr val="tx1">
            <a:lumMod val="25000"/>
            <a:lumOff val="75000"/>
          </a:schemeClr>
        </a:solidFill>
        <a:round/>
      </a:ln>
    </cs:spPr>
    <cs:defRPr sz="900" kern="1200"/>
  </cs:valueAxis>
  <cs:wall>
    <cs:lnRef idx="0"/>
    <cs:fillRef idx="0"/>
    <cs:effectRef idx="0"/>
    <cs:fontRef idx="minor">
      <a:schemeClr val="tx1"/>
    </cs:fontRef>
    <cs:spPr>
      <a:noFill/>
      <a:ln>
        <a:noFill/>
      </a:ln>
    </cs:spPr>
  </cs:wall>
</cs:chartStyle>
</file>

<file path=ppt/drawings/drawing1.xml><?xml version="1.0" encoding="utf-8"?>
<c:userShapes xmlns:c="http://schemas.openxmlformats.org/drawingml/2006/chart">
  <cdr:relSizeAnchor xmlns:cdr="http://schemas.openxmlformats.org/drawingml/2006/chartDrawing">
    <cdr:from>
      <cdr:x>0.5254</cdr:x>
      <cdr:y>0.58068</cdr:y>
    </cdr:from>
    <cdr:to>
      <cdr:x>0.67034</cdr:x>
      <cdr:y>0.75559</cdr:y>
    </cdr:to>
    <cdr:sp macro="" textlink="">
      <cdr:nvSpPr>
        <cdr:cNvPr id="2" name="TextBox 1">
          <a:extLst xmlns:a="http://schemas.openxmlformats.org/drawingml/2006/main">
            <a:ext uri="{FF2B5EF4-FFF2-40B4-BE49-F238E27FC236}">
              <a16:creationId xmlns:a16="http://schemas.microsoft.com/office/drawing/2014/main" id="{4CC72772-074E-380F-E2DA-5CF7143D0821}"/>
            </a:ext>
          </a:extLst>
        </cdr:cNvPr>
        <cdr:cNvSpPr txBox="1"/>
      </cdr:nvSpPr>
      <cdr:spPr>
        <a:xfrm xmlns:a="http://schemas.openxmlformats.org/drawingml/2006/main">
          <a:off x="2402138" y="1592910"/>
          <a:ext cx="662662" cy="479835"/>
        </a:xfrm>
        <a:prstGeom xmlns:a="http://schemas.openxmlformats.org/drawingml/2006/main" prst="rect">
          <a:avLst/>
        </a:prstGeom>
      </cdr:spPr>
      <cdr:txBody>
        <a:bodyPr xmlns:a="http://schemas.openxmlformats.org/drawingml/2006/main" vertOverflow="clip" wrap="square" rtlCol="0"/>
        <a:lstStyle xmlns:a="http://schemas.openxmlformats.org/drawingml/2006/main"/>
        <a:p xmlns:a="http://schemas.openxmlformats.org/drawingml/2006/main">
          <a:r>
            <a:rPr lang="en-US" sz="1600" dirty="0">
              <a:solidFill>
                <a:schemeClr val="bg1"/>
              </a:solidFill>
            </a:rPr>
            <a:t>285</a:t>
          </a:r>
          <a:endParaRPr lang="en-GB" sz="1600" dirty="0">
            <a:solidFill>
              <a:schemeClr val="bg1"/>
            </a:solidFill>
          </a:endParaRPr>
        </a:p>
      </cdr:txBody>
    </cdr:sp>
  </cdr:relSizeAnchor>
</c:userShape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a:extLst>
              <a:ext uri="{FF2B5EF4-FFF2-40B4-BE49-F238E27FC236}">
                <a16:creationId xmlns:a16="http://schemas.microsoft.com/office/drawing/2014/main" id="{FD63AF3D-0F6F-4055-8D29-5A504708351A}"/>
              </a:ext>
            </a:extLst>
          </p:cNvPr>
          <p:cNvSpPr>
            <a:spLocks noGrp="1"/>
          </p:cNvSpPr>
          <p:nvPr>
            <p:ph type="hdr" sz="quarter"/>
          </p:nvPr>
        </p:nvSpPr>
        <p:spPr>
          <a:xfrm>
            <a:off x="0" y="0"/>
            <a:ext cx="5283200" cy="344488"/>
          </a:xfrm>
          <a:prstGeom prst="rect">
            <a:avLst/>
          </a:prstGeom>
        </p:spPr>
        <p:txBody>
          <a:bodyPr vert="horz" lIns="91440" tIns="45720" rIns="91440" bIns="45720" rtlCol="0"/>
          <a:lstStyle>
            <a:lvl1pPr algn="l">
              <a:defRPr sz="1200"/>
            </a:lvl1pPr>
          </a:lstStyle>
          <a:p>
            <a:endParaRPr lang="en-GB"/>
          </a:p>
        </p:txBody>
      </p:sp>
      <p:sp>
        <p:nvSpPr>
          <p:cNvPr id="3" name="Date Placeholder 2">
            <a:extLst>
              <a:ext uri="{FF2B5EF4-FFF2-40B4-BE49-F238E27FC236}">
                <a16:creationId xmlns:a16="http://schemas.microsoft.com/office/drawing/2014/main" id="{9DE16A40-F7AF-47F8-B470-1D1941864926}"/>
              </a:ext>
            </a:extLst>
          </p:cNvPr>
          <p:cNvSpPr>
            <a:spLocks noGrp="1"/>
          </p:cNvSpPr>
          <p:nvPr>
            <p:ph type="dt" sz="quarter" idx="1"/>
          </p:nvPr>
        </p:nvSpPr>
        <p:spPr>
          <a:xfrm>
            <a:off x="6905625" y="0"/>
            <a:ext cx="5283200" cy="344488"/>
          </a:xfrm>
          <a:prstGeom prst="rect">
            <a:avLst/>
          </a:prstGeom>
        </p:spPr>
        <p:txBody>
          <a:bodyPr vert="horz" lIns="91440" tIns="45720" rIns="91440" bIns="45720" rtlCol="0"/>
          <a:lstStyle>
            <a:lvl1pPr algn="r">
              <a:defRPr sz="1200"/>
            </a:lvl1pPr>
          </a:lstStyle>
          <a:p>
            <a:fld id="{8AA942F0-87FB-4853-B5D8-B6DC5606DE6D}" type="datetimeFigureOut">
              <a:rPr lang="en-GB" smtClean="0"/>
              <a:t>17/02/2023</a:t>
            </a:fld>
            <a:endParaRPr lang="en-GB"/>
          </a:p>
        </p:txBody>
      </p:sp>
      <p:sp>
        <p:nvSpPr>
          <p:cNvPr id="4" name="Footer Placeholder 3">
            <a:extLst>
              <a:ext uri="{FF2B5EF4-FFF2-40B4-BE49-F238E27FC236}">
                <a16:creationId xmlns:a16="http://schemas.microsoft.com/office/drawing/2014/main" id="{05B6B668-E4A4-44C8-8F05-EF10D9030CB7}"/>
              </a:ext>
            </a:extLst>
          </p:cNvPr>
          <p:cNvSpPr>
            <a:spLocks noGrp="1"/>
          </p:cNvSpPr>
          <p:nvPr>
            <p:ph type="ftr" sz="quarter" idx="2"/>
          </p:nvPr>
        </p:nvSpPr>
        <p:spPr>
          <a:xfrm>
            <a:off x="0" y="6513513"/>
            <a:ext cx="5283200" cy="344487"/>
          </a:xfrm>
          <a:prstGeom prst="rect">
            <a:avLst/>
          </a:prstGeom>
        </p:spPr>
        <p:txBody>
          <a:bodyPr vert="horz" lIns="91440" tIns="45720" rIns="91440" bIns="45720" rtlCol="0" anchor="b"/>
          <a:lstStyle>
            <a:lvl1pPr algn="l">
              <a:defRPr sz="1200"/>
            </a:lvl1pPr>
          </a:lstStyle>
          <a:p>
            <a:endParaRPr lang="en-GB"/>
          </a:p>
        </p:txBody>
      </p:sp>
      <p:sp>
        <p:nvSpPr>
          <p:cNvPr id="5" name="Slide Number Placeholder 4">
            <a:extLst>
              <a:ext uri="{FF2B5EF4-FFF2-40B4-BE49-F238E27FC236}">
                <a16:creationId xmlns:a16="http://schemas.microsoft.com/office/drawing/2014/main" id="{E8E2860F-FF83-48B8-B505-CBD293762A2C}"/>
              </a:ext>
            </a:extLst>
          </p:cNvPr>
          <p:cNvSpPr>
            <a:spLocks noGrp="1"/>
          </p:cNvSpPr>
          <p:nvPr>
            <p:ph type="sldNum" sz="quarter" idx="3"/>
          </p:nvPr>
        </p:nvSpPr>
        <p:spPr>
          <a:xfrm>
            <a:off x="6905625" y="6513513"/>
            <a:ext cx="5283200" cy="344487"/>
          </a:xfrm>
          <a:prstGeom prst="rect">
            <a:avLst/>
          </a:prstGeom>
        </p:spPr>
        <p:txBody>
          <a:bodyPr vert="horz" lIns="91440" tIns="45720" rIns="91440" bIns="45720" rtlCol="0" anchor="b"/>
          <a:lstStyle>
            <a:lvl1pPr algn="r">
              <a:defRPr sz="1200"/>
            </a:lvl1pPr>
          </a:lstStyle>
          <a:p>
            <a:fld id="{EF3DE8BE-FD1A-4B56-9CB7-3E901F0D1D4F}" type="slidenum">
              <a:rPr lang="en-GB" smtClean="0"/>
              <a:t>‹#›</a:t>
            </a:fld>
            <a:endParaRPr lang="en-GB"/>
          </a:p>
        </p:txBody>
      </p:sp>
    </p:spTree>
    <p:extLst>
      <p:ext uri="{BB962C8B-B14F-4D97-AF65-F5344CB8AC3E}">
        <p14:creationId xmlns:p14="http://schemas.microsoft.com/office/powerpoint/2010/main" val="3103674343"/>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5283200" cy="3444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6905625" y="0"/>
            <a:ext cx="5283200" cy="344488"/>
          </a:xfrm>
          <a:prstGeom prst="rect">
            <a:avLst/>
          </a:prstGeom>
        </p:spPr>
        <p:txBody>
          <a:bodyPr vert="horz" lIns="91440" tIns="45720" rIns="91440" bIns="45720" rtlCol="0"/>
          <a:lstStyle>
            <a:lvl1pPr algn="r">
              <a:defRPr sz="1200"/>
            </a:lvl1pPr>
          </a:lstStyle>
          <a:p>
            <a:fld id="{92375873-6249-4528-ADEC-01E1BBEACA34}" type="datetimeFigureOut">
              <a:rPr lang="en-GB" smtClean="0"/>
              <a:t>17/02/2023</a:t>
            </a:fld>
            <a:endParaRPr lang="en-GB"/>
          </a:p>
        </p:txBody>
      </p:sp>
      <p:sp>
        <p:nvSpPr>
          <p:cNvPr id="4" name="Slide Image Placeholder 3"/>
          <p:cNvSpPr>
            <a:spLocks noGrp="1" noRot="1" noChangeAspect="1"/>
          </p:cNvSpPr>
          <p:nvPr>
            <p:ph type="sldImg" idx="2"/>
          </p:nvPr>
        </p:nvSpPr>
        <p:spPr>
          <a:xfrm>
            <a:off x="4038600" y="857250"/>
            <a:ext cx="4114800" cy="2314575"/>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1219200" y="3300413"/>
            <a:ext cx="9753600" cy="2700337"/>
          </a:xfrm>
          <a:prstGeom prst="rect">
            <a:avLst/>
          </a:prstGeom>
        </p:spPr>
        <p:txBody>
          <a:bodyPr vert="horz" lIns="91440" tIns="45720" rIns="91440" bIns="45720" rtlCol="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6513513"/>
            <a:ext cx="5283200" cy="3444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6905625" y="6513513"/>
            <a:ext cx="5283200" cy="344487"/>
          </a:xfrm>
          <a:prstGeom prst="rect">
            <a:avLst/>
          </a:prstGeom>
        </p:spPr>
        <p:txBody>
          <a:bodyPr vert="horz" lIns="91440" tIns="45720" rIns="91440" bIns="45720" rtlCol="0" anchor="b"/>
          <a:lstStyle>
            <a:lvl1pPr algn="r">
              <a:defRPr sz="1200"/>
            </a:lvl1pPr>
          </a:lstStyle>
          <a:p>
            <a:fld id="{CA1D7851-BFFC-475D-A46C-33442DDD96BB}" type="slidenum">
              <a:rPr lang="en-GB" smtClean="0"/>
              <a:t>‹#›</a:t>
            </a:fld>
            <a:endParaRPr lang="en-GB"/>
          </a:p>
        </p:txBody>
      </p:sp>
    </p:spTree>
    <p:extLst>
      <p:ext uri="{BB962C8B-B14F-4D97-AF65-F5344CB8AC3E}">
        <p14:creationId xmlns:p14="http://schemas.microsoft.com/office/powerpoint/2010/main" val="3987573218"/>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preserve="1" userDrawn="1">
  <p:cSld name="Title Slide">
    <p:bg>
      <p:bgPr>
        <a:solidFill>
          <a:schemeClr val="bg1"/>
        </a:solidFill>
        <a:effectLst/>
      </p:bgPr>
    </p:bg>
    <p:spTree>
      <p:nvGrpSpPr>
        <p:cNvPr id="1" name=""/>
        <p:cNvGrpSpPr/>
        <p:nvPr/>
      </p:nvGrpSpPr>
      <p:grpSpPr>
        <a:xfrm>
          <a:off x="0" y="0"/>
          <a:ext cx="0" cy="0"/>
          <a:chOff x="0" y="0"/>
          <a:chExt cx="0" cy="0"/>
        </a:xfrm>
      </p:grpSpPr>
      <p:sp>
        <p:nvSpPr>
          <p:cNvPr id="16" name="bk object 16"/>
          <p:cNvSpPr/>
          <p:nvPr/>
        </p:nvSpPr>
        <p:spPr>
          <a:xfrm>
            <a:off x="0" y="0"/>
            <a:ext cx="12193270" cy="6858000"/>
          </a:xfrm>
          <a:custGeom>
            <a:avLst/>
            <a:gdLst/>
            <a:ahLst/>
            <a:cxnLst/>
            <a:rect l="l" t="t" r="r" b="b"/>
            <a:pathLst>
              <a:path w="12193270" h="6858000">
                <a:moveTo>
                  <a:pt x="0" y="6858000"/>
                </a:moveTo>
                <a:lnTo>
                  <a:pt x="12193206" y="6858000"/>
                </a:lnTo>
                <a:lnTo>
                  <a:pt x="12193206" y="0"/>
                </a:lnTo>
                <a:lnTo>
                  <a:pt x="0" y="0"/>
                </a:lnTo>
                <a:lnTo>
                  <a:pt x="0" y="6858000"/>
                </a:lnTo>
                <a:close/>
              </a:path>
            </a:pathLst>
          </a:custGeom>
          <a:solidFill>
            <a:srgbClr val="12326E"/>
          </a:solidFill>
        </p:spPr>
        <p:txBody>
          <a:bodyPr wrap="square" lIns="0" tIns="0" rIns="0" bIns="0" rtlCol="0"/>
          <a:lstStyle/>
          <a:p>
            <a:endParaRPr/>
          </a:p>
        </p:txBody>
      </p:sp>
      <p:sp>
        <p:nvSpPr>
          <p:cNvPr id="29" name="bk object 29"/>
          <p:cNvSpPr/>
          <p:nvPr/>
        </p:nvSpPr>
        <p:spPr>
          <a:xfrm>
            <a:off x="0" y="3642788"/>
            <a:ext cx="3445510" cy="3215640"/>
          </a:xfrm>
          <a:custGeom>
            <a:avLst/>
            <a:gdLst/>
            <a:ahLst/>
            <a:cxnLst/>
            <a:rect l="l" t="t" r="r" b="b"/>
            <a:pathLst>
              <a:path w="3445510" h="3215640">
                <a:moveTo>
                  <a:pt x="0" y="0"/>
                </a:moveTo>
                <a:lnTo>
                  <a:pt x="0" y="3215211"/>
                </a:lnTo>
                <a:lnTo>
                  <a:pt x="3444963" y="3215211"/>
                </a:lnTo>
                <a:lnTo>
                  <a:pt x="1224727" y="1933977"/>
                </a:lnTo>
                <a:lnTo>
                  <a:pt x="1181549" y="1908436"/>
                </a:lnTo>
                <a:lnTo>
                  <a:pt x="1139018" y="1882095"/>
                </a:lnTo>
                <a:lnTo>
                  <a:pt x="1097139" y="1854968"/>
                </a:lnTo>
                <a:lnTo>
                  <a:pt x="1055920" y="1827067"/>
                </a:lnTo>
                <a:lnTo>
                  <a:pt x="1015366" y="1798406"/>
                </a:lnTo>
                <a:lnTo>
                  <a:pt x="975486" y="1768998"/>
                </a:lnTo>
                <a:lnTo>
                  <a:pt x="936285" y="1738855"/>
                </a:lnTo>
                <a:lnTo>
                  <a:pt x="897770" y="1707991"/>
                </a:lnTo>
                <a:lnTo>
                  <a:pt x="859948" y="1676419"/>
                </a:lnTo>
                <a:lnTo>
                  <a:pt x="822825" y="1644153"/>
                </a:lnTo>
                <a:lnTo>
                  <a:pt x="786409" y="1611204"/>
                </a:lnTo>
                <a:lnTo>
                  <a:pt x="750705" y="1577587"/>
                </a:lnTo>
                <a:lnTo>
                  <a:pt x="715721" y="1543315"/>
                </a:lnTo>
                <a:lnTo>
                  <a:pt x="681463" y="1508400"/>
                </a:lnTo>
                <a:lnTo>
                  <a:pt x="647938" y="1472856"/>
                </a:lnTo>
                <a:lnTo>
                  <a:pt x="612345" y="1433609"/>
                </a:lnTo>
                <a:lnTo>
                  <a:pt x="603989" y="1424237"/>
                </a:lnTo>
                <a:lnTo>
                  <a:pt x="601144" y="1421112"/>
                </a:lnTo>
                <a:lnTo>
                  <a:pt x="562610" y="1376765"/>
                </a:lnTo>
                <a:lnTo>
                  <a:pt x="528282" y="1335192"/>
                </a:lnTo>
                <a:lnTo>
                  <a:pt x="495352" y="1293256"/>
                </a:lnTo>
                <a:lnTo>
                  <a:pt x="463793" y="1251009"/>
                </a:lnTo>
                <a:lnTo>
                  <a:pt x="433576" y="1208500"/>
                </a:lnTo>
                <a:lnTo>
                  <a:pt x="404675" y="1165780"/>
                </a:lnTo>
                <a:lnTo>
                  <a:pt x="377063" y="1122900"/>
                </a:lnTo>
                <a:lnTo>
                  <a:pt x="350711" y="1079910"/>
                </a:lnTo>
                <a:lnTo>
                  <a:pt x="325592" y="1036861"/>
                </a:lnTo>
                <a:lnTo>
                  <a:pt x="301283" y="994049"/>
                </a:lnTo>
                <a:lnTo>
                  <a:pt x="277833" y="950758"/>
                </a:lnTo>
                <a:lnTo>
                  <a:pt x="255249" y="907000"/>
                </a:lnTo>
                <a:lnTo>
                  <a:pt x="233538" y="862790"/>
                </a:lnTo>
                <a:lnTo>
                  <a:pt x="212707" y="818139"/>
                </a:lnTo>
                <a:lnTo>
                  <a:pt x="192765" y="773063"/>
                </a:lnTo>
                <a:lnTo>
                  <a:pt x="173717" y="727572"/>
                </a:lnTo>
                <a:lnTo>
                  <a:pt x="155572" y="681682"/>
                </a:lnTo>
                <a:lnTo>
                  <a:pt x="138337" y="635404"/>
                </a:lnTo>
                <a:lnTo>
                  <a:pt x="122019" y="588753"/>
                </a:lnTo>
                <a:lnTo>
                  <a:pt x="106625" y="541741"/>
                </a:lnTo>
                <a:lnTo>
                  <a:pt x="92163" y="494381"/>
                </a:lnTo>
                <a:lnTo>
                  <a:pt x="78640" y="446687"/>
                </a:lnTo>
                <a:lnTo>
                  <a:pt x="66063" y="398672"/>
                </a:lnTo>
                <a:lnTo>
                  <a:pt x="54440" y="350348"/>
                </a:lnTo>
                <a:lnTo>
                  <a:pt x="43778" y="301730"/>
                </a:lnTo>
                <a:lnTo>
                  <a:pt x="34084" y="252830"/>
                </a:lnTo>
                <a:lnTo>
                  <a:pt x="25366" y="203662"/>
                </a:lnTo>
                <a:lnTo>
                  <a:pt x="17631" y="154238"/>
                </a:lnTo>
                <a:lnTo>
                  <a:pt x="10886" y="104572"/>
                </a:lnTo>
                <a:lnTo>
                  <a:pt x="5138" y="54678"/>
                </a:lnTo>
                <a:lnTo>
                  <a:pt x="396" y="4567"/>
                </a:lnTo>
                <a:lnTo>
                  <a:pt x="0" y="0"/>
                </a:lnTo>
                <a:close/>
              </a:path>
            </a:pathLst>
          </a:custGeom>
          <a:solidFill>
            <a:srgbClr val="00B2D6"/>
          </a:solidFill>
        </p:spPr>
        <p:txBody>
          <a:bodyPr wrap="square" lIns="0" tIns="0" rIns="0" bIns="0" rtlCol="0"/>
          <a:lstStyle/>
          <a:p>
            <a:endParaRPr/>
          </a:p>
        </p:txBody>
      </p:sp>
      <p:sp>
        <p:nvSpPr>
          <p:cNvPr id="3" name="Holder 3"/>
          <p:cNvSpPr>
            <a:spLocks noGrp="1"/>
          </p:cNvSpPr>
          <p:nvPr>
            <p:ph type="subTitle" idx="4" hasCustomPrompt="1"/>
          </p:nvPr>
        </p:nvSpPr>
        <p:spPr>
          <a:xfrm>
            <a:off x="990718" y="3704836"/>
            <a:ext cx="5993765" cy="867164"/>
          </a:xfrm>
          <a:prstGeom prst="rect">
            <a:avLst/>
          </a:prstGeom>
        </p:spPr>
        <p:txBody>
          <a:bodyPr vert="horz" wrap="square" lIns="0" tIns="12700" rIns="0" bIns="0" rtlCol="0">
            <a:noAutofit/>
          </a:bodyPr>
          <a:lstStyle>
            <a:lvl1pPr marL="0" indent="0">
              <a:buNone/>
              <a:defRPr sz="2100" spc="-5">
                <a:solidFill>
                  <a:srgbClr val="FFFFFF"/>
                </a:solidFill>
              </a:defRPr>
            </a:lvl1pPr>
          </a:lstStyle>
          <a:p>
            <a:pPr marL="12700" lvl="0" algn="l" defTabSz="914400" rtl="0" eaLnBrk="1" latinLnBrk="0" hangingPunct="1">
              <a:lnSpc>
                <a:spcPct val="100000"/>
              </a:lnSpc>
              <a:spcBef>
                <a:spcPts val="100"/>
              </a:spcBef>
            </a:pPr>
            <a:r>
              <a:rPr lang="en-GB"/>
              <a:t>Subtitle</a:t>
            </a:r>
            <a:endParaRPr/>
          </a:p>
        </p:txBody>
      </p:sp>
      <p:sp>
        <p:nvSpPr>
          <p:cNvPr id="8" name="Title 7">
            <a:extLst>
              <a:ext uri="{FF2B5EF4-FFF2-40B4-BE49-F238E27FC236}">
                <a16:creationId xmlns:a16="http://schemas.microsoft.com/office/drawing/2014/main" id="{F4BE8953-376F-4B0C-9899-67C117AA92CD}"/>
              </a:ext>
            </a:extLst>
          </p:cNvPr>
          <p:cNvSpPr>
            <a:spLocks noGrp="1"/>
          </p:cNvSpPr>
          <p:nvPr>
            <p:ph type="title" hasCustomPrompt="1"/>
          </p:nvPr>
        </p:nvSpPr>
        <p:spPr>
          <a:xfrm>
            <a:off x="990718" y="1981200"/>
            <a:ext cx="7772282" cy="1485900"/>
          </a:xfrm>
        </p:spPr>
        <p:txBody>
          <a:bodyPr vert="horz" wrap="square" lIns="0" tIns="88900" rIns="0" bIns="0" rtlCol="0">
            <a:noAutofit/>
          </a:bodyPr>
          <a:lstStyle>
            <a:lvl1pPr>
              <a:lnSpc>
                <a:spcPct val="90000"/>
              </a:lnSpc>
              <a:defRPr lang="en-GB" kern="1200" spc="-35">
                <a:solidFill>
                  <a:srgbClr val="FFFFFF"/>
                </a:solidFill>
                <a:ea typeface="+mn-ea"/>
              </a:defRPr>
            </a:lvl1pPr>
          </a:lstStyle>
          <a:p>
            <a:pPr lvl="0">
              <a:lnSpc>
                <a:spcPct val="90000"/>
              </a:lnSpc>
            </a:pPr>
            <a:r>
              <a:rPr lang="en-US"/>
              <a:t>Click to edit Title</a:t>
            </a:r>
            <a:endParaRPr lang="en-GB"/>
          </a:p>
        </p:txBody>
      </p:sp>
      <p:sp>
        <p:nvSpPr>
          <p:cNvPr id="9" name="Slide Number Placeholder 8">
            <a:extLst>
              <a:ext uri="{FF2B5EF4-FFF2-40B4-BE49-F238E27FC236}">
                <a16:creationId xmlns:a16="http://schemas.microsoft.com/office/drawing/2014/main" id="{F68FBDAC-FF36-416D-BD67-101A11F70864}"/>
              </a:ext>
            </a:extLst>
          </p:cNvPr>
          <p:cNvSpPr>
            <a:spLocks noGrp="1"/>
          </p:cNvSpPr>
          <p:nvPr>
            <p:ph type="sldNum" sz="quarter" idx="10"/>
          </p:nvPr>
        </p:nvSpPr>
        <p:spPr/>
        <p:txBody>
          <a:bodyPr/>
          <a:lstStyle/>
          <a:p>
            <a:pPr marL="25400">
              <a:lnSpc>
                <a:spcPts val="2090"/>
              </a:lnSpc>
            </a:pPr>
            <a:fld id="{81D60167-4931-47E6-BA6A-407CBD079E47}" type="slidenum">
              <a:rPr lang="en-GB" smtClean="0"/>
              <a:t>‹#›</a:t>
            </a:fld>
            <a:endParaRPr lang="en-GB" dirty="0"/>
          </a:p>
        </p:txBody>
      </p:sp>
      <p:pic>
        <p:nvPicPr>
          <p:cNvPr id="6" name="Picture 5">
            <a:extLst>
              <a:ext uri="{FF2B5EF4-FFF2-40B4-BE49-F238E27FC236}">
                <a16:creationId xmlns:a16="http://schemas.microsoft.com/office/drawing/2014/main" id="{B7E512F0-A24F-9D4C-B02C-6D8F03CA4944}"/>
              </a:ext>
            </a:extLst>
          </p:cNvPr>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974432" y="990600"/>
            <a:ext cx="3122082" cy="507338"/>
          </a:xfrm>
          <a:prstGeom prst="rect">
            <a:avLst/>
          </a:prstGeom>
        </p:spPr>
      </p:pic>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Title and Content">
    <p:spTree>
      <p:nvGrpSpPr>
        <p:cNvPr id="1" name=""/>
        <p:cNvGrpSpPr/>
        <p:nvPr/>
      </p:nvGrpSpPr>
      <p:grpSpPr>
        <a:xfrm>
          <a:off x="0" y="0"/>
          <a:ext cx="0" cy="0"/>
          <a:chOff x="0" y="0"/>
          <a:chExt cx="0" cy="0"/>
        </a:xfrm>
      </p:grpSpPr>
      <p:sp>
        <p:nvSpPr>
          <p:cNvPr id="18" name="object 4">
            <a:extLst>
              <a:ext uri="{FF2B5EF4-FFF2-40B4-BE49-F238E27FC236}">
                <a16:creationId xmlns:a16="http://schemas.microsoft.com/office/drawing/2014/main" id="{825D0505-3246-47BF-8A25-E7CA8FB57510}"/>
              </a:ext>
            </a:extLst>
          </p:cNvPr>
          <p:cNvSpPr/>
          <p:nvPr userDrawn="1"/>
        </p:nvSpPr>
        <p:spPr>
          <a:xfrm>
            <a:off x="0" y="5345315"/>
            <a:ext cx="1524000" cy="1513301"/>
          </a:xfrm>
          <a:custGeom>
            <a:avLst/>
            <a:gdLst/>
            <a:ahLst/>
            <a:cxnLst/>
            <a:rect l="l" t="t" r="r" b="b"/>
            <a:pathLst>
              <a:path w="2894330" h="2874009">
                <a:moveTo>
                  <a:pt x="0" y="0"/>
                </a:moveTo>
                <a:lnTo>
                  <a:pt x="0" y="2873392"/>
                </a:lnTo>
                <a:lnTo>
                  <a:pt x="2893847" y="2873392"/>
                </a:lnTo>
                <a:lnTo>
                  <a:pt x="1223276" y="1909354"/>
                </a:lnTo>
                <a:lnTo>
                  <a:pt x="1180063" y="1883794"/>
                </a:lnTo>
                <a:lnTo>
                  <a:pt x="1137497" y="1857433"/>
                </a:lnTo>
                <a:lnTo>
                  <a:pt x="1095584" y="1830284"/>
                </a:lnTo>
                <a:lnTo>
                  <a:pt x="1054331" y="1802362"/>
                </a:lnTo>
                <a:lnTo>
                  <a:pt x="1013745" y="1773678"/>
                </a:lnTo>
                <a:lnTo>
                  <a:pt x="973832" y="1744246"/>
                </a:lnTo>
                <a:lnTo>
                  <a:pt x="934599" y="1714079"/>
                </a:lnTo>
                <a:lnTo>
                  <a:pt x="896053" y="1683191"/>
                </a:lnTo>
                <a:lnTo>
                  <a:pt x="858200" y="1651594"/>
                </a:lnTo>
                <a:lnTo>
                  <a:pt x="821047" y="1619301"/>
                </a:lnTo>
                <a:lnTo>
                  <a:pt x="784601" y="1586326"/>
                </a:lnTo>
                <a:lnTo>
                  <a:pt x="748869" y="1552683"/>
                </a:lnTo>
                <a:lnTo>
                  <a:pt x="713856" y="1518383"/>
                </a:lnTo>
                <a:lnTo>
                  <a:pt x="679571" y="1483440"/>
                </a:lnTo>
                <a:lnTo>
                  <a:pt x="646018" y="1447868"/>
                </a:lnTo>
                <a:lnTo>
                  <a:pt x="610400" y="1408580"/>
                </a:lnTo>
                <a:lnTo>
                  <a:pt x="602043" y="1399195"/>
                </a:lnTo>
                <a:lnTo>
                  <a:pt x="599185" y="1396083"/>
                </a:lnTo>
                <a:lnTo>
                  <a:pt x="560623" y="1351693"/>
                </a:lnTo>
                <a:lnTo>
                  <a:pt x="526268" y="1310088"/>
                </a:lnTo>
                <a:lnTo>
                  <a:pt x="493313" y="1268119"/>
                </a:lnTo>
                <a:lnTo>
                  <a:pt x="461729" y="1225838"/>
                </a:lnTo>
                <a:lnTo>
                  <a:pt x="431489" y="1183295"/>
                </a:lnTo>
                <a:lnTo>
                  <a:pt x="402566" y="1140542"/>
                </a:lnTo>
                <a:lnTo>
                  <a:pt x="374931" y="1097628"/>
                </a:lnTo>
                <a:lnTo>
                  <a:pt x="348557" y="1054607"/>
                </a:lnTo>
                <a:lnTo>
                  <a:pt x="323418" y="1011527"/>
                </a:lnTo>
                <a:lnTo>
                  <a:pt x="299090" y="968681"/>
                </a:lnTo>
                <a:lnTo>
                  <a:pt x="275622" y="925354"/>
                </a:lnTo>
                <a:lnTo>
                  <a:pt x="253020" y="881561"/>
                </a:lnTo>
                <a:lnTo>
                  <a:pt x="231291" y="837315"/>
                </a:lnTo>
                <a:lnTo>
                  <a:pt x="210444" y="792629"/>
                </a:lnTo>
                <a:lnTo>
                  <a:pt x="190485" y="747515"/>
                </a:lnTo>
                <a:lnTo>
                  <a:pt x="171422" y="701988"/>
                </a:lnTo>
                <a:lnTo>
                  <a:pt x="153262" y="656061"/>
                </a:lnTo>
                <a:lnTo>
                  <a:pt x="136013" y="609746"/>
                </a:lnTo>
                <a:lnTo>
                  <a:pt x="119681" y="563057"/>
                </a:lnTo>
                <a:lnTo>
                  <a:pt x="104274" y="516007"/>
                </a:lnTo>
                <a:lnTo>
                  <a:pt x="89800" y="468609"/>
                </a:lnTo>
                <a:lnTo>
                  <a:pt x="76266" y="420876"/>
                </a:lnTo>
                <a:lnTo>
                  <a:pt x="63678" y="372822"/>
                </a:lnTo>
                <a:lnTo>
                  <a:pt x="52045" y="324459"/>
                </a:lnTo>
                <a:lnTo>
                  <a:pt x="41374" y="275802"/>
                </a:lnTo>
                <a:lnTo>
                  <a:pt x="31672" y="226862"/>
                </a:lnTo>
                <a:lnTo>
                  <a:pt x="22946" y="177654"/>
                </a:lnTo>
                <a:lnTo>
                  <a:pt x="15204" y="128190"/>
                </a:lnTo>
                <a:lnTo>
                  <a:pt x="8454" y="78483"/>
                </a:lnTo>
                <a:lnTo>
                  <a:pt x="2701" y="28547"/>
                </a:lnTo>
                <a:lnTo>
                  <a:pt x="0" y="0"/>
                </a:lnTo>
                <a:close/>
              </a:path>
            </a:pathLst>
          </a:custGeom>
          <a:solidFill>
            <a:schemeClr val="tx2"/>
          </a:solidFill>
        </p:spPr>
        <p:txBody>
          <a:bodyPr wrap="square" lIns="0" tIns="0" rIns="0" bIns="0" rtlCol="0"/>
          <a:lstStyle/>
          <a:p>
            <a:endParaRPr/>
          </a:p>
        </p:txBody>
      </p:sp>
      <p:sp>
        <p:nvSpPr>
          <p:cNvPr id="10" name="Slide Number Placeholder 9">
            <a:extLst>
              <a:ext uri="{FF2B5EF4-FFF2-40B4-BE49-F238E27FC236}">
                <a16:creationId xmlns:a16="http://schemas.microsoft.com/office/drawing/2014/main" id="{2B7BB693-A7EA-4834-9DF8-392FC9437DD3}"/>
              </a:ext>
            </a:extLst>
          </p:cNvPr>
          <p:cNvSpPr>
            <a:spLocks noGrp="1"/>
          </p:cNvSpPr>
          <p:nvPr>
            <p:ph type="sldNum" sz="quarter" idx="11"/>
          </p:nvPr>
        </p:nvSpPr>
        <p:spPr>
          <a:xfrm>
            <a:off x="11506200" y="6152306"/>
            <a:ext cx="335915" cy="269304"/>
          </a:xfrm>
        </p:spPr>
        <p:txBody>
          <a:bodyPr anchor="ctr" anchorCtr="0"/>
          <a:lstStyle>
            <a:lvl1pPr>
              <a:defRPr>
                <a:solidFill>
                  <a:schemeClr val="tx1"/>
                </a:solidFill>
              </a:defRPr>
            </a:lvl1pPr>
          </a:lstStyle>
          <a:p>
            <a:pPr marL="25400">
              <a:lnSpc>
                <a:spcPts val="2090"/>
              </a:lnSpc>
            </a:pPr>
            <a:fld id="{81D60167-4931-47E6-BA6A-407CBD079E47}" type="slidenum">
              <a:rPr lang="en-GB" smtClean="0"/>
              <a:pPr marL="25400">
                <a:lnSpc>
                  <a:spcPts val="2090"/>
                </a:lnSpc>
              </a:pPr>
              <a:t>‹#›</a:t>
            </a:fld>
            <a:endParaRPr lang="en-GB" dirty="0"/>
          </a:p>
        </p:txBody>
      </p:sp>
      <p:sp>
        <p:nvSpPr>
          <p:cNvPr id="3" name="Text Placeholder 2">
            <a:extLst>
              <a:ext uri="{FF2B5EF4-FFF2-40B4-BE49-F238E27FC236}">
                <a16:creationId xmlns:a16="http://schemas.microsoft.com/office/drawing/2014/main" id="{74A9A3DB-64DF-44C8-B4B7-7EA860A677BD}"/>
              </a:ext>
            </a:extLst>
          </p:cNvPr>
          <p:cNvSpPr>
            <a:spLocks noGrp="1"/>
          </p:cNvSpPr>
          <p:nvPr>
            <p:ph type="body" sz="quarter" idx="12"/>
          </p:nvPr>
        </p:nvSpPr>
        <p:spPr>
          <a:xfrm>
            <a:off x="990704" y="2009662"/>
            <a:ext cx="10447617" cy="3705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Title 5">
            <a:extLst>
              <a:ext uri="{FF2B5EF4-FFF2-40B4-BE49-F238E27FC236}">
                <a16:creationId xmlns:a16="http://schemas.microsoft.com/office/drawing/2014/main" id="{7D1EEDA6-F8D0-43FC-9384-E25374DB6098}"/>
              </a:ext>
            </a:extLst>
          </p:cNvPr>
          <p:cNvSpPr>
            <a:spLocks noGrp="1"/>
          </p:cNvSpPr>
          <p:nvPr>
            <p:ph type="title" hasCustomPrompt="1"/>
          </p:nvPr>
        </p:nvSpPr>
        <p:spPr/>
        <p:txBody>
          <a:bodyPr/>
          <a:lstStyle>
            <a:lvl1pPr>
              <a:defRPr/>
            </a:lvl1pPr>
          </a:lstStyle>
          <a:p>
            <a:r>
              <a:rPr lang="en-US"/>
              <a:t>Click to edit Title</a:t>
            </a:r>
            <a:endParaRPr lang="en-GB"/>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Title and Content TEAL">
    <p:spTree>
      <p:nvGrpSpPr>
        <p:cNvPr id="1" name=""/>
        <p:cNvGrpSpPr/>
        <p:nvPr/>
      </p:nvGrpSpPr>
      <p:grpSpPr>
        <a:xfrm>
          <a:off x="0" y="0"/>
          <a:ext cx="0" cy="0"/>
          <a:chOff x="0" y="0"/>
          <a:chExt cx="0" cy="0"/>
        </a:xfrm>
      </p:grpSpPr>
      <p:sp>
        <p:nvSpPr>
          <p:cNvPr id="19" name="object 2">
            <a:extLst>
              <a:ext uri="{FF2B5EF4-FFF2-40B4-BE49-F238E27FC236}">
                <a16:creationId xmlns:a16="http://schemas.microsoft.com/office/drawing/2014/main" id="{4B93CDC7-3C26-49D9-9BCD-3DF1DE062D76}"/>
              </a:ext>
            </a:extLst>
          </p:cNvPr>
          <p:cNvSpPr/>
          <p:nvPr userDrawn="1"/>
        </p:nvSpPr>
        <p:spPr>
          <a:xfrm>
            <a:off x="0" y="0"/>
            <a:ext cx="12193270" cy="6858000"/>
          </a:xfrm>
          <a:custGeom>
            <a:avLst/>
            <a:gdLst/>
            <a:ahLst/>
            <a:cxnLst/>
            <a:rect l="l" t="t" r="r" b="b"/>
            <a:pathLst>
              <a:path w="12193270" h="6858000">
                <a:moveTo>
                  <a:pt x="0" y="6858000"/>
                </a:moveTo>
                <a:lnTo>
                  <a:pt x="12193206" y="6858000"/>
                </a:lnTo>
                <a:lnTo>
                  <a:pt x="12193206" y="0"/>
                </a:lnTo>
                <a:lnTo>
                  <a:pt x="0" y="0"/>
                </a:lnTo>
                <a:lnTo>
                  <a:pt x="0" y="6858000"/>
                </a:lnTo>
                <a:close/>
              </a:path>
            </a:pathLst>
          </a:custGeom>
          <a:solidFill>
            <a:srgbClr val="00AFAC"/>
          </a:solidFill>
        </p:spPr>
        <p:txBody>
          <a:bodyPr wrap="square" lIns="0" tIns="0" rIns="0" bIns="0" rtlCol="0"/>
          <a:lstStyle/>
          <a:p>
            <a:endParaRPr/>
          </a:p>
        </p:txBody>
      </p:sp>
      <p:sp>
        <p:nvSpPr>
          <p:cNvPr id="10" name="Slide Number Placeholder 9">
            <a:extLst>
              <a:ext uri="{FF2B5EF4-FFF2-40B4-BE49-F238E27FC236}">
                <a16:creationId xmlns:a16="http://schemas.microsoft.com/office/drawing/2014/main" id="{2B7BB693-A7EA-4834-9DF8-392FC9437DD3}"/>
              </a:ext>
            </a:extLst>
          </p:cNvPr>
          <p:cNvSpPr>
            <a:spLocks noGrp="1"/>
          </p:cNvSpPr>
          <p:nvPr>
            <p:ph type="sldNum" sz="quarter" idx="11"/>
          </p:nvPr>
        </p:nvSpPr>
        <p:spPr/>
        <p:txBody>
          <a:bodyPr/>
          <a:lstStyle/>
          <a:p>
            <a:pPr marL="25400">
              <a:lnSpc>
                <a:spcPts val="2090"/>
              </a:lnSpc>
            </a:pPr>
            <a:fld id="{81D60167-4931-47E6-BA6A-407CBD079E47}" type="slidenum">
              <a:rPr lang="en-GB" smtClean="0"/>
              <a:t>‹#›</a:t>
            </a:fld>
            <a:endParaRPr lang="en-GB" dirty="0"/>
          </a:p>
        </p:txBody>
      </p:sp>
      <p:grpSp>
        <p:nvGrpSpPr>
          <p:cNvPr id="12" name="Group 11">
            <a:extLst>
              <a:ext uri="{FF2B5EF4-FFF2-40B4-BE49-F238E27FC236}">
                <a16:creationId xmlns:a16="http://schemas.microsoft.com/office/drawing/2014/main" id="{92179DC9-D4C8-424E-9364-5AF12F7AD851}"/>
              </a:ext>
            </a:extLst>
          </p:cNvPr>
          <p:cNvGrpSpPr/>
          <p:nvPr userDrawn="1"/>
        </p:nvGrpSpPr>
        <p:grpSpPr>
          <a:xfrm>
            <a:off x="10896600" y="6056335"/>
            <a:ext cx="318159" cy="461246"/>
            <a:chOff x="11120177" y="6056335"/>
            <a:chExt cx="318159" cy="461246"/>
          </a:xfrm>
        </p:grpSpPr>
        <p:sp>
          <p:nvSpPr>
            <p:cNvPr id="13" name="object 5">
              <a:extLst>
                <a:ext uri="{FF2B5EF4-FFF2-40B4-BE49-F238E27FC236}">
                  <a16:creationId xmlns:a16="http://schemas.microsoft.com/office/drawing/2014/main" id="{EDC175D7-C5E2-4122-BD43-E8C7E1A80CEA}"/>
                </a:ext>
              </a:extLst>
            </p:cNvPr>
            <p:cNvSpPr/>
            <p:nvPr/>
          </p:nvSpPr>
          <p:spPr>
            <a:xfrm>
              <a:off x="11210779" y="6056335"/>
              <a:ext cx="137160" cy="45085"/>
            </a:xfrm>
            <a:custGeom>
              <a:avLst/>
              <a:gdLst/>
              <a:ahLst/>
              <a:cxnLst/>
              <a:rect l="l" t="t" r="r" b="b"/>
              <a:pathLst>
                <a:path w="137159" h="45085">
                  <a:moveTo>
                    <a:pt x="18110" y="5575"/>
                  </a:moveTo>
                  <a:lnTo>
                    <a:pt x="11595" y="7124"/>
                  </a:lnTo>
                  <a:lnTo>
                    <a:pt x="5549" y="8991"/>
                  </a:lnTo>
                  <a:lnTo>
                    <a:pt x="0" y="11074"/>
                  </a:lnTo>
                  <a:lnTo>
                    <a:pt x="23342" y="44602"/>
                  </a:lnTo>
                  <a:lnTo>
                    <a:pt x="56642" y="38303"/>
                  </a:lnTo>
                  <a:lnTo>
                    <a:pt x="62280" y="37795"/>
                  </a:lnTo>
                  <a:lnTo>
                    <a:pt x="118267" y="37795"/>
                  </a:lnTo>
                  <a:lnTo>
                    <a:pt x="128498" y="23107"/>
                  </a:lnTo>
                  <a:lnTo>
                    <a:pt x="41545" y="23107"/>
                  </a:lnTo>
                  <a:lnTo>
                    <a:pt x="34407" y="21772"/>
                  </a:lnTo>
                  <a:lnTo>
                    <a:pt x="29636" y="18739"/>
                  </a:lnTo>
                  <a:lnTo>
                    <a:pt x="25336" y="14008"/>
                  </a:lnTo>
                  <a:lnTo>
                    <a:pt x="18110" y="5575"/>
                  </a:lnTo>
                  <a:close/>
                </a:path>
                <a:path w="137159" h="45085">
                  <a:moveTo>
                    <a:pt x="118267" y="37795"/>
                  </a:moveTo>
                  <a:lnTo>
                    <a:pt x="74587" y="37795"/>
                  </a:lnTo>
                  <a:lnTo>
                    <a:pt x="80225" y="38303"/>
                  </a:lnTo>
                  <a:lnTo>
                    <a:pt x="113525" y="44602"/>
                  </a:lnTo>
                  <a:lnTo>
                    <a:pt x="118267" y="37795"/>
                  </a:lnTo>
                  <a:close/>
                </a:path>
                <a:path w="137159" h="45085">
                  <a:moveTo>
                    <a:pt x="74587" y="37795"/>
                  </a:moveTo>
                  <a:lnTo>
                    <a:pt x="62280" y="37795"/>
                  </a:lnTo>
                  <a:lnTo>
                    <a:pt x="67919" y="37820"/>
                  </a:lnTo>
                  <a:lnTo>
                    <a:pt x="74587" y="37795"/>
                  </a:lnTo>
                  <a:close/>
                </a:path>
                <a:path w="137159" h="45085">
                  <a:moveTo>
                    <a:pt x="68745" y="0"/>
                  </a:moveTo>
                  <a:lnTo>
                    <a:pt x="63576" y="12"/>
                  </a:lnTo>
                  <a:lnTo>
                    <a:pt x="59131" y="177"/>
                  </a:lnTo>
                  <a:lnTo>
                    <a:pt x="54724" y="431"/>
                  </a:lnTo>
                  <a:lnTo>
                    <a:pt x="52946" y="22745"/>
                  </a:lnTo>
                  <a:lnTo>
                    <a:pt x="41545" y="23107"/>
                  </a:lnTo>
                  <a:lnTo>
                    <a:pt x="95329" y="23107"/>
                  </a:lnTo>
                  <a:lnTo>
                    <a:pt x="83934" y="22745"/>
                  </a:lnTo>
                  <a:lnTo>
                    <a:pt x="82143" y="431"/>
                  </a:lnTo>
                  <a:lnTo>
                    <a:pt x="77749" y="177"/>
                  </a:lnTo>
                  <a:lnTo>
                    <a:pt x="73291" y="12"/>
                  </a:lnTo>
                  <a:lnTo>
                    <a:pt x="68745" y="0"/>
                  </a:lnTo>
                  <a:close/>
                </a:path>
                <a:path w="137159" h="45085">
                  <a:moveTo>
                    <a:pt x="118757" y="5575"/>
                  </a:moveTo>
                  <a:lnTo>
                    <a:pt x="111531" y="14008"/>
                  </a:lnTo>
                  <a:lnTo>
                    <a:pt x="107237" y="18739"/>
                  </a:lnTo>
                  <a:lnTo>
                    <a:pt x="102466" y="21772"/>
                  </a:lnTo>
                  <a:lnTo>
                    <a:pt x="95329" y="23107"/>
                  </a:lnTo>
                  <a:lnTo>
                    <a:pt x="128498" y="23107"/>
                  </a:lnTo>
                  <a:lnTo>
                    <a:pt x="136880" y="11074"/>
                  </a:lnTo>
                  <a:lnTo>
                    <a:pt x="131318" y="8991"/>
                  </a:lnTo>
                  <a:lnTo>
                    <a:pt x="125285" y="7124"/>
                  </a:lnTo>
                  <a:lnTo>
                    <a:pt x="118757" y="5575"/>
                  </a:lnTo>
                  <a:close/>
                </a:path>
              </a:pathLst>
            </a:custGeom>
            <a:solidFill>
              <a:srgbClr val="12316D"/>
            </a:solidFill>
          </p:spPr>
          <p:txBody>
            <a:bodyPr wrap="square" lIns="0" tIns="0" rIns="0" bIns="0" rtlCol="0"/>
            <a:lstStyle/>
            <a:p>
              <a:endParaRPr/>
            </a:p>
          </p:txBody>
        </p:sp>
        <p:sp>
          <p:nvSpPr>
            <p:cNvPr id="14" name="object 6">
              <a:extLst>
                <a:ext uri="{FF2B5EF4-FFF2-40B4-BE49-F238E27FC236}">
                  <a16:creationId xmlns:a16="http://schemas.microsoft.com/office/drawing/2014/main" id="{69341BFE-74BF-4051-ABE9-784CE7DEC79A}"/>
                </a:ext>
              </a:extLst>
            </p:cNvPr>
            <p:cNvSpPr/>
            <p:nvPr/>
          </p:nvSpPr>
          <p:spPr>
            <a:xfrm>
              <a:off x="11120201" y="6082220"/>
              <a:ext cx="318135" cy="233679"/>
            </a:xfrm>
            <a:custGeom>
              <a:avLst/>
              <a:gdLst/>
              <a:ahLst/>
              <a:cxnLst/>
              <a:rect l="l" t="t" r="r" b="b"/>
              <a:pathLst>
                <a:path w="318134" h="233679">
                  <a:moveTo>
                    <a:pt x="318046" y="73685"/>
                  </a:moveTo>
                  <a:lnTo>
                    <a:pt x="276885" y="73685"/>
                  </a:lnTo>
                  <a:lnTo>
                    <a:pt x="277418" y="74002"/>
                  </a:lnTo>
                  <a:lnTo>
                    <a:pt x="277418" y="209943"/>
                  </a:lnTo>
                  <a:lnTo>
                    <a:pt x="277596" y="210273"/>
                  </a:lnTo>
                  <a:lnTo>
                    <a:pt x="317207" y="233133"/>
                  </a:lnTo>
                  <a:lnTo>
                    <a:pt x="318046" y="232651"/>
                  </a:lnTo>
                  <a:lnTo>
                    <a:pt x="318046" y="73685"/>
                  </a:lnTo>
                  <a:close/>
                </a:path>
                <a:path w="318134" h="233679">
                  <a:moveTo>
                    <a:pt x="3543" y="0"/>
                  </a:moveTo>
                  <a:lnTo>
                    <a:pt x="888" y="888"/>
                  </a:lnTo>
                  <a:lnTo>
                    <a:pt x="0" y="2120"/>
                  </a:lnTo>
                  <a:lnTo>
                    <a:pt x="69" y="28746"/>
                  </a:lnTo>
                  <a:lnTo>
                    <a:pt x="24165" y="62369"/>
                  </a:lnTo>
                  <a:lnTo>
                    <a:pt x="155625" y="139890"/>
                  </a:lnTo>
                  <a:lnTo>
                    <a:pt x="158927" y="140868"/>
                  </a:lnTo>
                  <a:lnTo>
                    <a:pt x="160248" y="140804"/>
                  </a:lnTo>
                  <a:lnTo>
                    <a:pt x="161239" y="140538"/>
                  </a:lnTo>
                  <a:lnTo>
                    <a:pt x="162407" y="139890"/>
                  </a:lnTo>
                  <a:lnTo>
                    <a:pt x="276885" y="73685"/>
                  </a:lnTo>
                  <a:lnTo>
                    <a:pt x="318046" y="73685"/>
                  </a:lnTo>
                  <a:lnTo>
                    <a:pt x="318046" y="40555"/>
                  </a:lnTo>
                  <a:lnTo>
                    <a:pt x="81867" y="40555"/>
                  </a:lnTo>
                  <a:lnTo>
                    <a:pt x="73123" y="40186"/>
                  </a:lnTo>
                  <a:lnTo>
                    <a:pt x="23744" y="19943"/>
                  </a:lnTo>
                  <a:lnTo>
                    <a:pt x="5003" y="457"/>
                  </a:lnTo>
                  <a:lnTo>
                    <a:pt x="3543" y="0"/>
                  </a:lnTo>
                  <a:close/>
                </a:path>
                <a:path w="318134" h="233679">
                  <a:moveTo>
                    <a:pt x="153060" y="30149"/>
                  </a:moveTo>
                  <a:lnTo>
                    <a:pt x="147358" y="30657"/>
                  </a:lnTo>
                  <a:lnTo>
                    <a:pt x="106730" y="38341"/>
                  </a:lnTo>
                  <a:lnTo>
                    <a:pt x="93112" y="40094"/>
                  </a:lnTo>
                  <a:lnTo>
                    <a:pt x="81867" y="40555"/>
                  </a:lnTo>
                  <a:lnTo>
                    <a:pt x="236153" y="40555"/>
                  </a:lnTo>
                  <a:lnTo>
                    <a:pt x="224913" y="40094"/>
                  </a:lnTo>
                  <a:lnTo>
                    <a:pt x="211302" y="38341"/>
                  </a:lnTo>
                  <a:lnTo>
                    <a:pt x="170662" y="30657"/>
                  </a:lnTo>
                  <a:lnTo>
                    <a:pt x="165399" y="30187"/>
                  </a:lnTo>
                  <a:lnTo>
                    <a:pt x="159296" y="30187"/>
                  </a:lnTo>
                  <a:lnTo>
                    <a:pt x="153060" y="30149"/>
                  </a:lnTo>
                  <a:close/>
                </a:path>
                <a:path w="318134" h="233679">
                  <a:moveTo>
                    <a:pt x="314490" y="0"/>
                  </a:moveTo>
                  <a:lnTo>
                    <a:pt x="313016" y="457"/>
                  </a:lnTo>
                  <a:lnTo>
                    <a:pt x="312178" y="1574"/>
                  </a:lnTo>
                  <a:lnTo>
                    <a:pt x="306069" y="8978"/>
                  </a:lnTo>
                  <a:lnTo>
                    <a:pt x="266447" y="35282"/>
                  </a:lnTo>
                  <a:lnTo>
                    <a:pt x="236153" y="40555"/>
                  </a:lnTo>
                  <a:lnTo>
                    <a:pt x="318046" y="40555"/>
                  </a:lnTo>
                  <a:lnTo>
                    <a:pt x="318033" y="13398"/>
                  </a:lnTo>
                  <a:lnTo>
                    <a:pt x="318033" y="2120"/>
                  </a:lnTo>
                  <a:lnTo>
                    <a:pt x="317144" y="888"/>
                  </a:lnTo>
                  <a:lnTo>
                    <a:pt x="314490" y="0"/>
                  </a:lnTo>
                  <a:close/>
                </a:path>
                <a:path w="318134" h="233679">
                  <a:moveTo>
                    <a:pt x="164972" y="30149"/>
                  </a:moveTo>
                  <a:lnTo>
                    <a:pt x="159296" y="30187"/>
                  </a:lnTo>
                  <a:lnTo>
                    <a:pt x="165399" y="30187"/>
                  </a:lnTo>
                  <a:lnTo>
                    <a:pt x="164972" y="30149"/>
                  </a:lnTo>
                  <a:close/>
                </a:path>
                <a:path w="318134" h="233679">
                  <a:moveTo>
                    <a:pt x="318046" y="13385"/>
                  </a:moveTo>
                  <a:close/>
                </a:path>
              </a:pathLst>
            </a:custGeom>
            <a:solidFill>
              <a:srgbClr val="12316D"/>
            </a:solidFill>
          </p:spPr>
          <p:txBody>
            <a:bodyPr wrap="square" lIns="0" tIns="0" rIns="0" bIns="0" rtlCol="0"/>
            <a:lstStyle/>
            <a:p>
              <a:endParaRPr/>
            </a:p>
          </p:txBody>
        </p:sp>
        <p:sp>
          <p:nvSpPr>
            <p:cNvPr id="15" name="object 7">
              <a:extLst>
                <a:ext uri="{FF2B5EF4-FFF2-40B4-BE49-F238E27FC236}">
                  <a16:creationId xmlns:a16="http://schemas.microsoft.com/office/drawing/2014/main" id="{E1F97E46-9C1E-4735-B305-CCA4F71B1357}"/>
                </a:ext>
              </a:extLst>
            </p:cNvPr>
            <p:cNvSpPr/>
            <p:nvPr/>
          </p:nvSpPr>
          <p:spPr>
            <a:xfrm>
              <a:off x="11120177" y="6175639"/>
              <a:ext cx="318135" cy="238760"/>
            </a:xfrm>
            <a:custGeom>
              <a:avLst/>
              <a:gdLst/>
              <a:ahLst/>
              <a:cxnLst/>
              <a:rect l="l" t="t" r="r" b="b"/>
              <a:pathLst>
                <a:path w="318134" h="238760">
                  <a:moveTo>
                    <a:pt x="1701" y="0"/>
                  </a:moveTo>
                  <a:lnTo>
                    <a:pt x="0" y="622"/>
                  </a:lnTo>
                  <a:lnTo>
                    <a:pt x="0" y="27774"/>
                  </a:lnTo>
                  <a:lnTo>
                    <a:pt x="190" y="29743"/>
                  </a:lnTo>
                  <a:lnTo>
                    <a:pt x="876" y="37795"/>
                  </a:lnTo>
                  <a:lnTo>
                    <a:pt x="3340" y="45478"/>
                  </a:lnTo>
                  <a:lnTo>
                    <a:pt x="7302" y="52298"/>
                  </a:lnTo>
                  <a:lnTo>
                    <a:pt x="8915" y="55117"/>
                  </a:lnTo>
                  <a:lnTo>
                    <a:pt x="10871" y="57937"/>
                  </a:lnTo>
                  <a:lnTo>
                    <a:pt x="17398" y="65277"/>
                  </a:lnTo>
                  <a:lnTo>
                    <a:pt x="21869" y="68960"/>
                  </a:lnTo>
                  <a:lnTo>
                    <a:pt x="315506" y="238417"/>
                  </a:lnTo>
                  <a:lnTo>
                    <a:pt x="316255" y="238112"/>
                  </a:lnTo>
                  <a:lnTo>
                    <a:pt x="317131" y="234632"/>
                  </a:lnTo>
                  <a:lnTo>
                    <a:pt x="317626" y="231736"/>
                  </a:lnTo>
                  <a:lnTo>
                    <a:pt x="317868" y="228777"/>
                  </a:lnTo>
                  <a:lnTo>
                    <a:pt x="318071" y="226809"/>
                  </a:lnTo>
                  <a:lnTo>
                    <a:pt x="318071" y="188683"/>
                  </a:lnTo>
                  <a:lnTo>
                    <a:pt x="317880" y="188353"/>
                  </a:lnTo>
                  <a:lnTo>
                    <a:pt x="66992" y="43560"/>
                  </a:lnTo>
                  <a:lnTo>
                    <a:pt x="60807" y="40081"/>
                  </a:lnTo>
                  <a:lnTo>
                    <a:pt x="49098" y="33324"/>
                  </a:lnTo>
                  <a:lnTo>
                    <a:pt x="10759" y="8361"/>
                  </a:lnTo>
                  <a:lnTo>
                    <a:pt x="2628" y="1028"/>
                  </a:lnTo>
                  <a:lnTo>
                    <a:pt x="1701" y="0"/>
                  </a:lnTo>
                  <a:close/>
                </a:path>
              </a:pathLst>
            </a:custGeom>
            <a:solidFill>
              <a:srgbClr val="12316D"/>
            </a:solidFill>
          </p:spPr>
          <p:txBody>
            <a:bodyPr wrap="square" lIns="0" tIns="0" rIns="0" bIns="0" rtlCol="0"/>
            <a:lstStyle/>
            <a:p>
              <a:endParaRPr/>
            </a:p>
          </p:txBody>
        </p:sp>
        <p:sp>
          <p:nvSpPr>
            <p:cNvPr id="16" name="object 8">
              <a:extLst>
                <a:ext uri="{FF2B5EF4-FFF2-40B4-BE49-F238E27FC236}">
                  <a16:creationId xmlns:a16="http://schemas.microsoft.com/office/drawing/2014/main" id="{D4DD3FFD-E336-4882-9E1F-E0D7E224D09F}"/>
                </a:ext>
              </a:extLst>
            </p:cNvPr>
            <p:cNvSpPr/>
            <p:nvPr/>
          </p:nvSpPr>
          <p:spPr>
            <a:xfrm>
              <a:off x="11120177" y="6275152"/>
              <a:ext cx="289560" cy="198120"/>
            </a:xfrm>
            <a:custGeom>
              <a:avLst/>
              <a:gdLst/>
              <a:ahLst/>
              <a:cxnLst/>
              <a:rect l="l" t="t" r="r" b="b"/>
              <a:pathLst>
                <a:path w="289559" h="198120">
                  <a:moveTo>
                    <a:pt x="1701" y="0"/>
                  </a:moveTo>
                  <a:lnTo>
                    <a:pt x="0" y="635"/>
                  </a:lnTo>
                  <a:lnTo>
                    <a:pt x="0" y="27774"/>
                  </a:lnTo>
                  <a:lnTo>
                    <a:pt x="190" y="29756"/>
                  </a:lnTo>
                  <a:lnTo>
                    <a:pt x="876" y="37795"/>
                  </a:lnTo>
                  <a:lnTo>
                    <a:pt x="3340" y="45478"/>
                  </a:lnTo>
                  <a:lnTo>
                    <a:pt x="7302" y="52298"/>
                  </a:lnTo>
                  <a:lnTo>
                    <a:pt x="8915" y="55118"/>
                  </a:lnTo>
                  <a:lnTo>
                    <a:pt x="10871" y="57937"/>
                  </a:lnTo>
                  <a:lnTo>
                    <a:pt x="17398" y="65278"/>
                  </a:lnTo>
                  <a:lnTo>
                    <a:pt x="21869" y="68961"/>
                  </a:lnTo>
                  <a:lnTo>
                    <a:pt x="245071" y="197764"/>
                  </a:lnTo>
                  <a:lnTo>
                    <a:pt x="245452" y="197764"/>
                  </a:lnTo>
                  <a:lnTo>
                    <a:pt x="288988" y="172643"/>
                  </a:lnTo>
                  <a:lnTo>
                    <a:pt x="288988" y="171678"/>
                  </a:lnTo>
                  <a:lnTo>
                    <a:pt x="66992" y="43561"/>
                  </a:lnTo>
                  <a:lnTo>
                    <a:pt x="54851" y="36677"/>
                  </a:lnTo>
                  <a:lnTo>
                    <a:pt x="42697" y="29565"/>
                  </a:lnTo>
                  <a:lnTo>
                    <a:pt x="32902" y="23597"/>
                  </a:lnTo>
                  <a:lnTo>
                    <a:pt x="21553" y="16206"/>
                  </a:lnTo>
                  <a:lnTo>
                    <a:pt x="10759" y="8361"/>
                  </a:lnTo>
                  <a:lnTo>
                    <a:pt x="2628" y="1028"/>
                  </a:lnTo>
                  <a:lnTo>
                    <a:pt x="1701" y="0"/>
                  </a:lnTo>
                  <a:close/>
                </a:path>
              </a:pathLst>
            </a:custGeom>
            <a:solidFill>
              <a:srgbClr val="12316D"/>
            </a:solidFill>
          </p:spPr>
          <p:txBody>
            <a:bodyPr wrap="square" lIns="0" tIns="0" rIns="0" bIns="0" rtlCol="0"/>
            <a:lstStyle/>
            <a:p>
              <a:endParaRPr/>
            </a:p>
          </p:txBody>
        </p:sp>
        <p:sp>
          <p:nvSpPr>
            <p:cNvPr id="17" name="object 9">
              <a:extLst>
                <a:ext uri="{FF2B5EF4-FFF2-40B4-BE49-F238E27FC236}">
                  <a16:creationId xmlns:a16="http://schemas.microsoft.com/office/drawing/2014/main" id="{66E44B3E-FDDB-4479-B41E-EF8ECA0B380C}"/>
                </a:ext>
              </a:extLst>
            </p:cNvPr>
            <p:cNvSpPr/>
            <p:nvPr/>
          </p:nvSpPr>
          <p:spPr>
            <a:xfrm>
              <a:off x="11120177" y="6374668"/>
              <a:ext cx="202755" cy="142913"/>
            </a:xfrm>
            <a:prstGeom prst="rect">
              <a:avLst/>
            </a:prstGeom>
            <a:blipFill>
              <a:blip r:embed="rId2" cstate="print"/>
              <a:stretch>
                <a:fillRect/>
              </a:stretch>
            </a:blipFill>
          </p:spPr>
          <p:txBody>
            <a:bodyPr wrap="square" lIns="0" tIns="0" rIns="0" bIns="0" rtlCol="0"/>
            <a:lstStyle/>
            <a:p>
              <a:endParaRPr/>
            </a:p>
          </p:txBody>
        </p:sp>
      </p:grpSp>
      <p:sp>
        <p:nvSpPr>
          <p:cNvPr id="2" name="Title 1">
            <a:extLst>
              <a:ext uri="{FF2B5EF4-FFF2-40B4-BE49-F238E27FC236}">
                <a16:creationId xmlns:a16="http://schemas.microsoft.com/office/drawing/2014/main" id="{7E78497B-B90E-4C97-B2CC-9C8702A668A1}"/>
              </a:ext>
            </a:extLst>
          </p:cNvPr>
          <p:cNvSpPr>
            <a:spLocks noGrp="1"/>
          </p:cNvSpPr>
          <p:nvPr>
            <p:ph type="title" hasCustomPrompt="1"/>
          </p:nvPr>
        </p:nvSpPr>
        <p:spPr/>
        <p:txBody>
          <a:bodyPr/>
          <a:lstStyle>
            <a:lvl1pPr>
              <a:lnSpc>
                <a:spcPct val="90000"/>
              </a:lnSpc>
              <a:defRPr>
                <a:solidFill>
                  <a:schemeClr val="bg1"/>
                </a:solidFill>
              </a:defRPr>
            </a:lvl1pPr>
          </a:lstStyle>
          <a:p>
            <a:r>
              <a:rPr lang="en-US" dirty="0"/>
              <a:t>Click to edit Title</a:t>
            </a:r>
            <a:endParaRPr lang="en-GB" dirty="0"/>
          </a:p>
        </p:txBody>
      </p:sp>
      <p:sp>
        <p:nvSpPr>
          <p:cNvPr id="20" name="object 4">
            <a:extLst>
              <a:ext uri="{FF2B5EF4-FFF2-40B4-BE49-F238E27FC236}">
                <a16:creationId xmlns:a16="http://schemas.microsoft.com/office/drawing/2014/main" id="{8F85BFBA-032A-4CF4-A584-0F15470A6B68}"/>
              </a:ext>
            </a:extLst>
          </p:cNvPr>
          <p:cNvSpPr/>
          <p:nvPr userDrawn="1"/>
        </p:nvSpPr>
        <p:spPr>
          <a:xfrm>
            <a:off x="0" y="5345315"/>
            <a:ext cx="1524000" cy="1513301"/>
          </a:xfrm>
          <a:custGeom>
            <a:avLst/>
            <a:gdLst/>
            <a:ahLst/>
            <a:cxnLst/>
            <a:rect l="l" t="t" r="r" b="b"/>
            <a:pathLst>
              <a:path w="2894330" h="2874009">
                <a:moveTo>
                  <a:pt x="0" y="0"/>
                </a:moveTo>
                <a:lnTo>
                  <a:pt x="0" y="2873392"/>
                </a:lnTo>
                <a:lnTo>
                  <a:pt x="2893847" y="2873392"/>
                </a:lnTo>
                <a:lnTo>
                  <a:pt x="1223276" y="1909354"/>
                </a:lnTo>
                <a:lnTo>
                  <a:pt x="1180063" y="1883794"/>
                </a:lnTo>
                <a:lnTo>
                  <a:pt x="1137497" y="1857433"/>
                </a:lnTo>
                <a:lnTo>
                  <a:pt x="1095584" y="1830284"/>
                </a:lnTo>
                <a:lnTo>
                  <a:pt x="1054331" y="1802362"/>
                </a:lnTo>
                <a:lnTo>
                  <a:pt x="1013745" y="1773678"/>
                </a:lnTo>
                <a:lnTo>
                  <a:pt x="973832" y="1744246"/>
                </a:lnTo>
                <a:lnTo>
                  <a:pt x="934599" y="1714079"/>
                </a:lnTo>
                <a:lnTo>
                  <a:pt x="896053" y="1683191"/>
                </a:lnTo>
                <a:lnTo>
                  <a:pt x="858200" y="1651594"/>
                </a:lnTo>
                <a:lnTo>
                  <a:pt x="821047" y="1619301"/>
                </a:lnTo>
                <a:lnTo>
                  <a:pt x="784601" y="1586326"/>
                </a:lnTo>
                <a:lnTo>
                  <a:pt x="748869" y="1552683"/>
                </a:lnTo>
                <a:lnTo>
                  <a:pt x="713856" y="1518383"/>
                </a:lnTo>
                <a:lnTo>
                  <a:pt x="679571" y="1483440"/>
                </a:lnTo>
                <a:lnTo>
                  <a:pt x="646018" y="1447868"/>
                </a:lnTo>
                <a:lnTo>
                  <a:pt x="610400" y="1408580"/>
                </a:lnTo>
                <a:lnTo>
                  <a:pt x="602043" y="1399195"/>
                </a:lnTo>
                <a:lnTo>
                  <a:pt x="599185" y="1396083"/>
                </a:lnTo>
                <a:lnTo>
                  <a:pt x="560623" y="1351693"/>
                </a:lnTo>
                <a:lnTo>
                  <a:pt x="526268" y="1310088"/>
                </a:lnTo>
                <a:lnTo>
                  <a:pt x="493313" y="1268119"/>
                </a:lnTo>
                <a:lnTo>
                  <a:pt x="461729" y="1225838"/>
                </a:lnTo>
                <a:lnTo>
                  <a:pt x="431489" y="1183295"/>
                </a:lnTo>
                <a:lnTo>
                  <a:pt x="402566" y="1140542"/>
                </a:lnTo>
                <a:lnTo>
                  <a:pt x="374931" y="1097628"/>
                </a:lnTo>
                <a:lnTo>
                  <a:pt x="348557" y="1054607"/>
                </a:lnTo>
                <a:lnTo>
                  <a:pt x="323418" y="1011527"/>
                </a:lnTo>
                <a:lnTo>
                  <a:pt x="299090" y="968681"/>
                </a:lnTo>
                <a:lnTo>
                  <a:pt x="275622" y="925354"/>
                </a:lnTo>
                <a:lnTo>
                  <a:pt x="253020" y="881561"/>
                </a:lnTo>
                <a:lnTo>
                  <a:pt x="231291" y="837315"/>
                </a:lnTo>
                <a:lnTo>
                  <a:pt x="210444" y="792629"/>
                </a:lnTo>
                <a:lnTo>
                  <a:pt x="190485" y="747515"/>
                </a:lnTo>
                <a:lnTo>
                  <a:pt x="171422" y="701988"/>
                </a:lnTo>
                <a:lnTo>
                  <a:pt x="153262" y="656061"/>
                </a:lnTo>
                <a:lnTo>
                  <a:pt x="136013" y="609746"/>
                </a:lnTo>
                <a:lnTo>
                  <a:pt x="119681" y="563057"/>
                </a:lnTo>
                <a:lnTo>
                  <a:pt x="104274" y="516007"/>
                </a:lnTo>
                <a:lnTo>
                  <a:pt x="89800" y="468609"/>
                </a:lnTo>
                <a:lnTo>
                  <a:pt x="76266" y="420876"/>
                </a:lnTo>
                <a:lnTo>
                  <a:pt x="63678" y="372822"/>
                </a:lnTo>
                <a:lnTo>
                  <a:pt x="52045" y="324459"/>
                </a:lnTo>
                <a:lnTo>
                  <a:pt x="41374" y="275802"/>
                </a:lnTo>
                <a:lnTo>
                  <a:pt x="31672" y="226862"/>
                </a:lnTo>
                <a:lnTo>
                  <a:pt x="22946" y="177654"/>
                </a:lnTo>
                <a:lnTo>
                  <a:pt x="15204" y="128190"/>
                </a:lnTo>
                <a:lnTo>
                  <a:pt x="8454" y="78483"/>
                </a:lnTo>
                <a:lnTo>
                  <a:pt x="2701" y="28547"/>
                </a:lnTo>
                <a:lnTo>
                  <a:pt x="0" y="0"/>
                </a:lnTo>
                <a:close/>
              </a:path>
            </a:pathLst>
          </a:custGeom>
          <a:solidFill>
            <a:schemeClr val="tx2"/>
          </a:solidFill>
        </p:spPr>
        <p:txBody>
          <a:bodyPr wrap="square" lIns="0" tIns="0" rIns="0" bIns="0" rtlCol="0"/>
          <a:lstStyle/>
          <a:p>
            <a:endParaRPr/>
          </a:p>
        </p:txBody>
      </p:sp>
      <p:sp>
        <p:nvSpPr>
          <p:cNvPr id="4" name="Text Placeholder 3">
            <a:extLst>
              <a:ext uri="{FF2B5EF4-FFF2-40B4-BE49-F238E27FC236}">
                <a16:creationId xmlns:a16="http://schemas.microsoft.com/office/drawing/2014/main" id="{78E2EAC2-92C1-44CE-81D0-55B252EC72BD}"/>
              </a:ext>
            </a:extLst>
          </p:cNvPr>
          <p:cNvSpPr>
            <a:spLocks noGrp="1"/>
          </p:cNvSpPr>
          <p:nvPr>
            <p:ph type="body" sz="quarter" idx="12"/>
          </p:nvPr>
        </p:nvSpPr>
        <p:spPr>
          <a:xfrm>
            <a:off x="990704" y="2009662"/>
            <a:ext cx="10447617" cy="3705338"/>
          </a:xfrm>
        </p:spPr>
        <p:txBody>
          <a:bodyPr/>
          <a:lstStyle>
            <a:lvl1pPr>
              <a:defRPr>
                <a:solidFill>
                  <a:schemeClr val="bg1"/>
                </a:solidFill>
              </a:defRPr>
            </a:lvl1pPr>
            <a:lvl2pPr>
              <a:buClr>
                <a:schemeClr val="bg1"/>
              </a:buClr>
              <a:defRPr>
                <a:solidFill>
                  <a:schemeClr val="bg1"/>
                </a:solidFill>
              </a:defRPr>
            </a:lvl2pPr>
            <a:lvl3pPr>
              <a:buClr>
                <a:schemeClr val="bg1"/>
              </a:buClr>
              <a:defRPr>
                <a:solidFill>
                  <a:schemeClr val="bg1"/>
                </a:solidFill>
              </a:defRPr>
            </a:lvl3pPr>
            <a:lvl4pPr>
              <a:buClr>
                <a:schemeClr val="bg1"/>
              </a:buClr>
              <a:defRPr>
                <a:solidFill>
                  <a:schemeClr val="bg1"/>
                </a:solidFill>
              </a:defRPr>
            </a:lvl4pPr>
            <a:lvl5pPr>
              <a:buClr>
                <a:schemeClr val="bg1"/>
              </a:buClr>
              <a:defRPr>
                <a:solidFill>
                  <a:schemeClr val="bg1"/>
                </a:solidFill>
              </a:defRPr>
            </a:lvl5pPr>
          </a:lstStyle>
          <a:p>
            <a:pPr lvl="0"/>
            <a:r>
              <a:rPr lang="en-US" dirty="0"/>
              <a:t>Edit Master text styles</a:t>
            </a:r>
          </a:p>
          <a:p>
            <a:pPr lvl="1"/>
            <a:r>
              <a:rPr lang="en-US" dirty="0"/>
              <a:t>Second level</a:t>
            </a:r>
          </a:p>
          <a:p>
            <a:pPr lvl="2"/>
            <a:r>
              <a:rPr lang="en-US" dirty="0"/>
              <a:t>Third level</a:t>
            </a:r>
          </a:p>
          <a:p>
            <a:pPr lvl="3"/>
            <a:r>
              <a:rPr lang="en-US" dirty="0"/>
              <a:t>Fourth level</a:t>
            </a:r>
          </a:p>
          <a:p>
            <a:pPr lvl="4"/>
            <a:r>
              <a:rPr lang="en-US" dirty="0"/>
              <a:t>Fifth level</a:t>
            </a:r>
            <a:endParaRPr lang="en-GB" dirty="0"/>
          </a:p>
        </p:txBody>
      </p:sp>
    </p:spTree>
    <p:extLst>
      <p:ext uri="{BB962C8B-B14F-4D97-AF65-F5344CB8AC3E}">
        <p14:creationId xmlns:p14="http://schemas.microsoft.com/office/powerpoint/2010/main" val="123721499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Title and Content SALMON">
    <p:spTree>
      <p:nvGrpSpPr>
        <p:cNvPr id="1" name=""/>
        <p:cNvGrpSpPr/>
        <p:nvPr/>
      </p:nvGrpSpPr>
      <p:grpSpPr>
        <a:xfrm>
          <a:off x="0" y="0"/>
          <a:ext cx="0" cy="0"/>
          <a:chOff x="0" y="0"/>
          <a:chExt cx="0" cy="0"/>
        </a:xfrm>
      </p:grpSpPr>
      <p:sp>
        <p:nvSpPr>
          <p:cNvPr id="20" name="object 2">
            <a:extLst>
              <a:ext uri="{FF2B5EF4-FFF2-40B4-BE49-F238E27FC236}">
                <a16:creationId xmlns:a16="http://schemas.microsoft.com/office/drawing/2014/main" id="{85D8E194-08BE-4FAC-8D5D-C209015A2EBD}"/>
              </a:ext>
            </a:extLst>
          </p:cNvPr>
          <p:cNvSpPr/>
          <p:nvPr userDrawn="1"/>
        </p:nvSpPr>
        <p:spPr>
          <a:xfrm>
            <a:off x="0" y="0"/>
            <a:ext cx="12193270" cy="6858000"/>
          </a:xfrm>
          <a:custGeom>
            <a:avLst/>
            <a:gdLst/>
            <a:ahLst/>
            <a:cxnLst/>
            <a:rect l="l" t="t" r="r" b="b"/>
            <a:pathLst>
              <a:path w="12193270" h="6858000">
                <a:moveTo>
                  <a:pt x="0" y="6858000"/>
                </a:moveTo>
                <a:lnTo>
                  <a:pt x="12193206" y="6858000"/>
                </a:lnTo>
                <a:lnTo>
                  <a:pt x="12193206" y="0"/>
                </a:lnTo>
                <a:lnTo>
                  <a:pt x="0" y="0"/>
                </a:lnTo>
                <a:lnTo>
                  <a:pt x="0" y="6858000"/>
                </a:lnTo>
                <a:close/>
              </a:path>
            </a:pathLst>
          </a:custGeom>
          <a:solidFill>
            <a:srgbClr val="EA5371"/>
          </a:solidFill>
        </p:spPr>
        <p:txBody>
          <a:bodyPr wrap="square" lIns="0" tIns="0" rIns="0" bIns="0" rtlCol="0"/>
          <a:lstStyle/>
          <a:p>
            <a:endParaRPr/>
          </a:p>
        </p:txBody>
      </p:sp>
      <p:sp>
        <p:nvSpPr>
          <p:cNvPr id="10" name="Slide Number Placeholder 9">
            <a:extLst>
              <a:ext uri="{FF2B5EF4-FFF2-40B4-BE49-F238E27FC236}">
                <a16:creationId xmlns:a16="http://schemas.microsoft.com/office/drawing/2014/main" id="{2B7BB693-A7EA-4834-9DF8-392FC9437DD3}"/>
              </a:ext>
            </a:extLst>
          </p:cNvPr>
          <p:cNvSpPr>
            <a:spLocks noGrp="1"/>
          </p:cNvSpPr>
          <p:nvPr>
            <p:ph type="sldNum" sz="quarter" idx="11"/>
          </p:nvPr>
        </p:nvSpPr>
        <p:spPr/>
        <p:txBody>
          <a:bodyPr/>
          <a:lstStyle/>
          <a:p>
            <a:pPr marL="25400">
              <a:lnSpc>
                <a:spcPts val="2090"/>
              </a:lnSpc>
            </a:pPr>
            <a:fld id="{81D60167-4931-47E6-BA6A-407CBD079E47}" type="slidenum">
              <a:rPr lang="en-GB" smtClean="0"/>
              <a:t>‹#›</a:t>
            </a:fld>
            <a:endParaRPr lang="en-GB" dirty="0"/>
          </a:p>
        </p:txBody>
      </p:sp>
      <p:grpSp>
        <p:nvGrpSpPr>
          <p:cNvPr id="12" name="Group 11">
            <a:extLst>
              <a:ext uri="{FF2B5EF4-FFF2-40B4-BE49-F238E27FC236}">
                <a16:creationId xmlns:a16="http://schemas.microsoft.com/office/drawing/2014/main" id="{92179DC9-D4C8-424E-9364-5AF12F7AD851}"/>
              </a:ext>
            </a:extLst>
          </p:cNvPr>
          <p:cNvGrpSpPr/>
          <p:nvPr userDrawn="1"/>
        </p:nvGrpSpPr>
        <p:grpSpPr>
          <a:xfrm>
            <a:off x="10896600" y="6056335"/>
            <a:ext cx="318159" cy="461246"/>
            <a:chOff x="11120177" y="6056335"/>
            <a:chExt cx="318159" cy="461246"/>
          </a:xfrm>
        </p:grpSpPr>
        <p:sp>
          <p:nvSpPr>
            <p:cNvPr id="13" name="object 5">
              <a:extLst>
                <a:ext uri="{FF2B5EF4-FFF2-40B4-BE49-F238E27FC236}">
                  <a16:creationId xmlns:a16="http://schemas.microsoft.com/office/drawing/2014/main" id="{EDC175D7-C5E2-4122-BD43-E8C7E1A80CEA}"/>
                </a:ext>
              </a:extLst>
            </p:cNvPr>
            <p:cNvSpPr/>
            <p:nvPr/>
          </p:nvSpPr>
          <p:spPr>
            <a:xfrm>
              <a:off x="11210779" y="6056335"/>
              <a:ext cx="137160" cy="45085"/>
            </a:xfrm>
            <a:custGeom>
              <a:avLst/>
              <a:gdLst/>
              <a:ahLst/>
              <a:cxnLst/>
              <a:rect l="l" t="t" r="r" b="b"/>
              <a:pathLst>
                <a:path w="137159" h="45085">
                  <a:moveTo>
                    <a:pt x="18110" y="5575"/>
                  </a:moveTo>
                  <a:lnTo>
                    <a:pt x="11595" y="7124"/>
                  </a:lnTo>
                  <a:lnTo>
                    <a:pt x="5549" y="8991"/>
                  </a:lnTo>
                  <a:lnTo>
                    <a:pt x="0" y="11074"/>
                  </a:lnTo>
                  <a:lnTo>
                    <a:pt x="23342" y="44602"/>
                  </a:lnTo>
                  <a:lnTo>
                    <a:pt x="56642" y="38303"/>
                  </a:lnTo>
                  <a:lnTo>
                    <a:pt x="62280" y="37795"/>
                  </a:lnTo>
                  <a:lnTo>
                    <a:pt x="118267" y="37795"/>
                  </a:lnTo>
                  <a:lnTo>
                    <a:pt x="128498" y="23107"/>
                  </a:lnTo>
                  <a:lnTo>
                    <a:pt x="41545" y="23107"/>
                  </a:lnTo>
                  <a:lnTo>
                    <a:pt x="34407" y="21772"/>
                  </a:lnTo>
                  <a:lnTo>
                    <a:pt x="29636" y="18739"/>
                  </a:lnTo>
                  <a:lnTo>
                    <a:pt x="25336" y="14008"/>
                  </a:lnTo>
                  <a:lnTo>
                    <a:pt x="18110" y="5575"/>
                  </a:lnTo>
                  <a:close/>
                </a:path>
                <a:path w="137159" h="45085">
                  <a:moveTo>
                    <a:pt x="118267" y="37795"/>
                  </a:moveTo>
                  <a:lnTo>
                    <a:pt x="74587" y="37795"/>
                  </a:lnTo>
                  <a:lnTo>
                    <a:pt x="80225" y="38303"/>
                  </a:lnTo>
                  <a:lnTo>
                    <a:pt x="113525" y="44602"/>
                  </a:lnTo>
                  <a:lnTo>
                    <a:pt x="118267" y="37795"/>
                  </a:lnTo>
                  <a:close/>
                </a:path>
                <a:path w="137159" h="45085">
                  <a:moveTo>
                    <a:pt x="74587" y="37795"/>
                  </a:moveTo>
                  <a:lnTo>
                    <a:pt x="62280" y="37795"/>
                  </a:lnTo>
                  <a:lnTo>
                    <a:pt x="67919" y="37820"/>
                  </a:lnTo>
                  <a:lnTo>
                    <a:pt x="74587" y="37795"/>
                  </a:lnTo>
                  <a:close/>
                </a:path>
                <a:path w="137159" h="45085">
                  <a:moveTo>
                    <a:pt x="68745" y="0"/>
                  </a:moveTo>
                  <a:lnTo>
                    <a:pt x="63576" y="12"/>
                  </a:lnTo>
                  <a:lnTo>
                    <a:pt x="59131" y="177"/>
                  </a:lnTo>
                  <a:lnTo>
                    <a:pt x="54724" y="431"/>
                  </a:lnTo>
                  <a:lnTo>
                    <a:pt x="52946" y="22745"/>
                  </a:lnTo>
                  <a:lnTo>
                    <a:pt x="41545" y="23107"/>
                  </a:lnTo>
                  <a:lnTo>
                    <a:pt x="95329" y="23107"/>
                  </a:lnTo>
                  <a:lnTo>
                    <a:pt x="83934" y="22745"/>
                  </a:lnTo>
                  <a:lnTo>
                    <a:pt x="82143" y="431"/>
                  </a:lnTo>
                  <a:lnTo>
                    <a:pt x="77749" y="177"/>
                  </a:lnTo>
                  <a:lnTo>
                    <a:pt x="73291" y="12"/>
                  </a:lnTo>
                  <a:lnTo>
                    <a:pt x="68745" y="0"/>
                  </a:lnTo>
                  <a:close/>
                </a:path>
                <a:path w="137159" h="45085">
                  <a:moveTo>
                    <a:pt x="118757" y="5575"/>
                  </a:moveTo>
                  <a:lnTo>
                    <a:pt x="111531" y="14008"/>
                  </a:lnTo>
                  <a:lnTo>
                    <a:pt x="107237" y="18739"/>
                  </a:lnTo>
                  <a:lnTo>
                    <a:pt x="102466" y="21772"/>
                  </a:lnTo>
                  <a:lnTo>
                    <a:pt x="95329" y="23107"/>
                  </a:lnTo>
                  <a:lnTo>
                    <a:pt x="128498" y="23107"/>
                  </a:lnTo>
                  <a:lnTo>
                    <a:pt x="136880" y="11074"/>
                  </a:lnTo>
                  <a:lnTo>
                    <a:pt x="131318" y="8991"/>
                  </a:lnTo>
                  <a:lnTo>
                    <a:pt x="125285" y="7124"/>
                  </a:lnTo>
                  <a:lnTo>
                    <a:pt x="118757" y="5575"/>
                  </a:lnTo>
                  <a:close/>
                </a:path>
              </a:pathLst>
            </a:custGeom>
            <a:solidFill>
              <a:srgbClr val="12316D"/>
            </a:solidFill>
          </p:spPr>
          <p:txBody>
            <a:bodyPr wrap="square" lIns="0" tIns="0" rIns="0" bIns="0" rtlCol="0"/>
            <a:lstStyle/>
            <a:p>
              <a:endParaRPr/>
            </a:p>
          </p:txBody>
        </p:sp>
        <p:sp>
          <p:nvSpPr>
            <p:cNvPr id="14" name="object 6">
              <a:extLst>
                <a:ext uri="{FF2B5EF4-FFF2-40B4-BE49-F238E27FC236}">
                  <a16:creationId xmlns:a16="http://schemas.microsoft.com/office/drawing/2014/main" id="{69341BFE-74BF-4051-ABE9-784CE7DEC79A}"/>
                </a:ext>
              </a:extLst>
            </p:cNvPr>
            <p:cNvSpPr/>
            <p:nvPr/>
          </p:nvSpPr>
          <p:spPr>
            <a:xfrm>
              <a:off x="11120201" y="6082220"/>
              <a:ext cx="318135" cy="233679"/>
            </a:xfrm>
            <a:custGeom>
              <a:avLst/>
              <a:gdLst/>
              <a:ahLst/>
              <a:cxnLst/>
              <a:rect l="l" t="t" r="r" b="b"/>
              <a:pathLst>
                <a:path w="318134" h="233679">
                  <a:moveTo>
                    <a:pt x="318046" y="73685"/>
                  </a:moveTo>
                  <a:lnTo>
                    <a:pt x="276885" y="73685"/>
                  </a:lnTo>
                  <a:lnTo>
                    <a:pt x="277418" y="74002"/>
                  </a:lnTo>
                  <a:lnTo>
                    <a:pt x="277418" y="209943"/>
                  </a:lnTo>
                  <a:lnTo>
                    <a:pt x="277596" y="210273"/>
                  </a:lnTo>
                  <a:lnTo>
                    <a:pt x="317207" y="233133"/>
                  </a:lnTo>
                  <a:lnTo>
                    <a:pt x="318046" y="232651"/>
                  </a:lnTo>
                  <a:lnTo>
                    <a:pt x="318046" y="73685"/>
                  </a:lnTo>
                  <a:close/>
                </a:path>
                <a:path w="318134" h="233679">
                  <a:moveTo>
                    <a:pt x="3543" y="0"/>
                  </a:moveTo>
                  <a:lnTo>
                    <a:pt x="888" y="888"/>
                  </a:lnTo>
                  <a:lnTo>
                    <a:pt x="0" y="2120"/>
                  </a:lnTo>
                  <a:lnTo>
                    <a:pt x="69" y="28746"/>
                  </a:lnTo>
                  <a:lnTo>
                    <a:pt x="24165" y="62369"/>
                  </a:lnTo>
                  <a:lnTo>
                    <a:pt x="155625" y="139890"/>
                  </a:lnTo>
                  <a:lnTo>
                    <a:pt x="158927" y="140868"/>
                  </a:lnTo>
                  <a:lnTo>
                    <a:pt x="160248" y="140804"/>
                  </a:lnTo>
                  <a:lnTo>
                    <a:pt x="161239" y="140538"/>
                  </a:lnTo>
                  <a:lnTo>
                    <a:pt x="162407" y="139890"/>
                  </a:lnTo>
                  <a:lnTo>
                    <a:pt x="276885" y="73685"/>
                  </a:lnTo>
                  <a:lnTo>
                    <a:pt x="318046" y="73685"/>
                  </a:lnTo>
                  <a:lnTo>
                    <a:pt x="318046" y="40555"/>
                  </a:lnTo>
                  <a:lnTo>
                    <a:pt x="81867" y="40555"/>
                  </a:lnTo>
                  <a:lnTo>
                    <a:pt x="73123" y="40186"/>
                  </a:lnTo>
                  <a:lnTo>
                    <a:pt x="23744" y="19943"/>
                  </a:lnTo>
                  <a:lnTo>
                    <a:pt x="5003" y="457"/>
                  </a:lnTo>
                  <a:lnTo>
                    <a:pt x="3543" y="0"/>
                  </a:lnTo>
                  <a:close/>
                </a:path>
                <a:path w="318134" h="233679">
                  <a:moveTo>
                    <a:pt x="153060" y="30149"/>
                  </a:moveTo>
                  <a:lnTo>
                    <a:pt x="147358" y="30657"/>
                  </a:lnTo>
                  <a:lnTo>
                    <a:pt x="106730" y="38341"/>
                  </a:lnTo>
                  <a:lnTo>
                    <a:pt x="93112" y="40094"/>
                  </a:lnTo>
                  <a:lnTo>
                    <a:pt x="81867" y="40555"/>
                  </a:lnTo>
                  <a:lnTo>
                    <a:pt x="236153" y="40555"/>
                  </a:lnTo>
                  <a:lnTo>
                    <a:pt x="224913" y="40094"/>
                  </a:lnTo>
                  <a:lnTo>
                    <a:pt x="211302" y="38341"/>
                  </a:lnTo>
                  <a:lnTo>
                    <a:pt x="170662" y="30657"/>
                  </a:lnTo>
                  <a:lnTo>
                    <a:pt x="165399" y="30187"/>
                  </a:lnTo>
                  <a:lnTo>
                    <a:pt x="159296" y="30187"/>
                  </a:lnTo>
                  <a:lnTo>
                    <a:pt x="153060" y="30149"/>
                  </a:lnTo>
                  <a:close/>
                </a:path>
                <a:path w="318134" h="233679">
                  <a:moveTo>
                    <a:pt x="314490" y="0"/>
                  </a:moveTo>
                  <a:lnTo>
                    <a:pt x="313016" y="457"/>
                  </a:lnTo>
                  <a:lnTo>
                    <a:pt x="312178" y="1574"/>
                  </a:lnTo>
                  <a:lnTo>
                    <a:pt x="306069" y="8978"/>
                  </a:lnTo>
                  <a:lnTo>
                    <a:pt x="266447" y="35282"/>
                  </a:lnTo>
                  <a:lnTo>
                    <a:pt x="236153" y="40555"/>
                  </a:lnTo>
                  <a:lnTo>
                    <a:pt x="318046" y="40555"/>
                  </a:lnTo>
                  <a:lnTo>
                    <a:pt x="318033" y="13398"/>
                  </a:lnTo>
                  <a:lnTo>
                    <a:pt x="318033" y="2120"/>
                  </a:lnTo>
                  <a:lnTo>
                    <a:pt x="317144" y="888"/>
                  </a:lnTo>
                  <a:lnTo>
                    <a:pt x="314490" y="0"/>
                  </a:lnTo>
                  <a:close/>
                </a:path>
                <a:path w="318134" h="233679">
                  <a:moveTo>
                    <a:pt x="164972" y="30149"/>
                  </a:moveTo>
                  <a:lnTo>
                    <a:pt x="159296" y="30187"/>
                  </a:lnTo>
                  <a:lnTo>
                    <a:pt x="165399" y="30187"/>
                  </a:lnTo>
                  <a:lnTo>
                    <a:pt x="164972" y="30149"/>
                  </a:lnTo>
                  <a:close/>
                </a:path>
                <a:path w="318134" h="233679">
                  <a:moveTo>
                    <a:pt x="318046" y="13385"/>
                  </a:moveTo>
                  <a:close/>
                </a:path>
              </a:pathLst>
            </a:custGeom>
            <a:solidFill>
              <a:srgbClr val="12316D"/>
            </a:solidFill>
          </p:spPr>
          <p:txBody>
            <a:bodyPr wrap="square" lIns="0" tIns="0" rIns="0" bIns="0" rtlCol="0"/>
            <a:lstStyle/>
            <a:p>
              <a:endParaRPr/>
            </a:p>
          </p:txBody>
        </p:sp>
        <p:sp>
          <p:nvSpPr>
            <p:cNvPr id="15" name="object 7">
              <a:extLst>
                <a:ext uri="{FF2B5EF4-FFF2-40B4-BE49-F238E27FC236}">
                  <a16:creationId xmlns:a16="http://schemas.microsoft.com/office/drawing/2014/main" id="{E1F97E46-9C1E-4735-B305-CCA4F71B1357}"/>
                </a:ext>
              </a:extLst>
            </p:cNvPr>
            <p:cNvSpPr/>
            <p:nvPr/>
          </p:nvSpPr>
          <p:spPr>
            <a:xfrm>
              <a:off x="11120177" y="6175639"/>
              <a:ext cx="318135" cy="238760"/>
            </a:xfrm>
            <a:custGeom>
              <a:avLst/>
              <a:gdLst/>
              <a:ahLst/>
              <a:cxnLst/>
              <a:rect l="l" t="t" r="r" b="b"/>
              <a:pathLst>
                <a:path w="318134" h="238760">
                  <a:moveTo>
                    <a:pt x="1701" y="0"/>
                  </a:moveTo>
                  <a:lnTo>
                    <a:pt x="0" y="622"/>
                  </a:lnTo>
                  <a:lnTo>
                    <a:pt x="0" y="27774"/>
                  </a:lnTo>
                  <a:lnTo>
                    <a:pt x="190" y="29743"/>
                  </a:lnTo>
                  <a:lnTo>
                    <a:pt x="876" y="37795"/>
                  </a:lnTo>
                  <a:lnTo>
                    <a:pt x="3340" y="45478"/>
                  </a:lnTo>
                  <a:lnTo>
                    <a:pt x="7302" y="52298"/>
                  </a:lnTo>
                  <a:lnTo>
                    <a:pt x="8915" y="55117"/>
                  </a:lnTo>
                  <a:lnTo>
                    <a:pt x="10871" y="57937"/>
                  </a:lnTo>
                  <a:lnTo>
                    <a:pt x="17398" y="65277"/>
                  </a:lnTo>
                  <a:lnTo>
                    <a:pt x="21869" y="68960"/>
                  </a:lnTo>
                  <a:lnTo>
                    <a:pt x="315506" y="238417"/>
                  </a:lnTo>
                  <a:lnTo>
                    <a:pt x="316255" y="238112"/>
                  </a:lnTo>
                  <a:lnTo>
                    <a:pt x="317131" y="234632"/>
                  </a:lnTo>
                  <a:lnTo>
                    <a:pt x="317626" y="231736"/>
                  </a:lnTo>
                  <a:lnTo>
                    <a:pt x="317868" y="228777"/>
                  </a:lnTo>
                  <a:lnTo>
                    <a:pt x="318071" y="226809"/>
                  </a:lnTo>
                  <a:lnTo>
                    <a:pt x="318071" y="188683"/>
                  </a:lnTo>
                  <a:lnTo>
                    <a:pt x="317880" y="188353"/>
                  </a:lnTo>
                  <a:lnTo>
                    <a:pt x="66992" y="43560"/>
                  </a:lnTo>
                  <a:lnTo>
                    <a:pt x="60807" y="40081"/>
                  </a:lnTo>
                  <a:lnTo>
                    <a:pt x="49098" y="33324"/>
                  </a:lnTo>
                  <a:lnTo>
                    <a:pt x="10759" y="8361"/>
                  </a:lnTo>
                  <a:lnTo>
                    <a:pt x="2628" y="1028"/>
                  </a:lnTo>
                  <a:lnTo>
                    <a:pt x="1701" y="0"/>
                  </a:lnTo>
                  <a:close/>
                </a:path>
              </a:pathLst>
            </a:custGeom>
            <a:solidFill>
              <a:srgbClr val="12316D"/>
            </a:solidFill>
          </p:spPr>
          <p:txBody>
            <a:bodyPr wrap="square" lIns="0" tIns="0" rIns="0" bIns="0" rtlCol="0"/>
            <a:lstStyle/>
            <a:p>
              <a:endParaRPr/>
            </a:p>
          </p:txBody>
        </p:sp>
        <p:sp>
          <p:nvSpPr>
            <p:cNvPr id="16" name="object 8">
              <a:extLst>
                <a:ext uri="{FF2B5EF4-FFF2-40B4-BE49-F238E27FC236}">
                  <a16:creationId xmlns:a16="http://schemas.microsoft.com/office/drawing/2014/main" id="{D4DD3FFD-E336-4882-9E1F-E0D7E224D09F}"/>
                </a:ext>
              </a:extLst>
            </p:cNvPr>
            <p:cNvSpPr/>
            <p:nvPr/>
          </p:nvSpPr>
          <p:spPr>
            <a:xfrm>
              <a:off x="11120177" y="6275152"/>
              <a:ext cx="289560" cy="198120"/>
            </a:xfrm>
            <a:custGeom>
              <a:avLst/>
              <a:gdLst/>
              <a:ahLst/>
              <a:cxnLst/>
              <a:rect l="l" t="t" r="r" b="b"/>
              <a:pathLst>
                <a:path w="289559" h="198120">
                  <a:moveTo>
                    <a:pt x="1701" y="0"/>
                  </a:moveTo>
                  <a:lnTo>
                    <a:pt x="0" y="635"/>
                  </a:lnTo>
                  <a:lnTo>
                    <a:pt x="0" y="27774"/>
                  </a:lnTo>
                  <a:lnTo>
                    <a:pt x="190" y="29756"/>
                  </a:lnTo>
                  <a:lnTo>
                    <a:pt x="876" y="37795"/>
                  </a:lnTo>
                  <a:lnTo>
                    <a:pt x="3340" y="45478"/>
                  </a:lnTo>
                  <a:lnTo>
                    <a:pt x="7302" y="52298"/>
                  </a:lnTo>
                  <a:lnTo>
                    <a:pt x="8915" y="55118"/>
                  </a:lnTo>
                  <a:lnTo>
                    <a:pt x="10871" y="57937"/>
                  </a:lnTo>
                  <a:lnTo>
                    <a:pt x="17398" y="65278"/>
                  </a:lnTo>
                  <a:lnTo>
                    <a:pt x="21869" y="68961"/>
                  </a:lnTo>
                  <a:lnTo>
                    <a:pt x="245071" y="197764"/>
                  </a:lnTo>
                  <a:lnTo>
                    <a:pt x="245452" y="197764"/>
                  </a:lnTo>
                  <a:lnTo>
                    <a:pt x="288988" y="172643"/>
                  </a:lnTo>
                  <a:lnTo>
                    <a:pt x="288988" y="171678"/>
                  </a:lnTo>
                  <a:lnTo>
                    <a:pt x="66992" y="43561"/>
                  </a:lnTo>
                  <a:lnTo>
                    <a:pt x="54851" y="36677"/>
                  </a:lnTo>
                  <a:lnTo>
                    <a:pt x="42697" y="29565"/>
                  </a:lnTo>
                  <a:lnTo>
                    <a:pt x="32902" y="23597"/>
                  </a:lnTo>
                  <a:lnTo>
                    <a:pt x="21553" y="16206"/>
                  </a:lnTo>
                  <a:lnTo>
                    <a:pt x="10759" y="8361"/>
                  </a:lnTo>
                  <a:lnTo>
                    <a:pt x="2628" y="1028"/>
                  </a:lnTo>
                  <a:lnTo>
                    <a:pt x="1701" y="0"/>
                  </a:lnTo>
                  <a:close/>
                </a:path>
              </a:pathLst>
            </a:custGeom>
            <a:solidFill>
              <a:srgbClr val="12316D"/>
            </a:solidFill>
          </p:spPr>
          <p:txBody>
            <a:bodyPr wrap="square" lIns="0" tIns="0" rIns="0" bIns="0" rtlCol="0"/>
            <a:lstStyle/>
            <a:p>
              <a:endParaRPr/>
            </a:p>
          </p:txBody>
        </p:sp>
        <p:sp>
          <p:nvSpPr>
            <p:cNvPr id="17" name="object 9">
              <a:extLst>
                <a:ext uri="{FF2B5EF4-FFF2-40B4-BE49-F238E27FC236}">
                  <a16:creationId xmlns:a16="http://schemas.microsoft.com/office/drawing/2014/main" id="{66E44B3E-FDDB-4479-B41E-EF8ECA0B380C}"/>
                </a:ext>
              </a:extLst>
            </p:cNvPr>
            <p:cNvSpPr/>
            <p:nvPr/>
          </p:nvSpPr>
          <p:spPr>
            <a:xfrm>
              <a:off x="11120177" y="6374668"/>
              <a:ext cx="202755" cy="142913"/>
            </a:xfrm>
            <a:prstGeom prst="rect">
              <a:avLst/>
            </a:prstGeom>
            <a:blipFill>
              <a:blip r:embed="rId2" cstate="print"/>
              <a:stretch>
                <a:fillRect/>
              </a:stretch>
            </a:blipFill>
          </p:spPr>
          <p:txBody>
            <a:bodyPr wrap="square" lIns="0" tIns="0" rIns="0" bIns="0" rtlCol="0"/>
            <a:lstStyle/>
            <a:p>
              <a:endParaRPr/>
            </a:p>
          </p:txBody>
        </p:sp>
      </p:grpSp>
      <p:sp>
        <p:nvSpPr>
          <p:cNvPr id="2" name="Title 1">
            <a:extLst>
              <a:ext uri="{FF2B5EF4-FFF2-40B4-BE49-F238E27FC236}">
                <a16:creationId xmlns:a16="http://schemas.microsoft.com/office/drawing/2014/main" id="{0D995E1C-58CA-475E-90A2-88552452614F}"/>
              </a:ext>
            </a:extLst>
          </p:cNvPr>
          <p:cNvSpPr>
            <a:spLocks noGrp="1"/>
          </p:cNvSpPr>
          <p:nvPr>
            <p:ph type="title" hasCustomPrompt="1"/>
          </p:nvPr>
        </p:nvSpPr>
        <p:spPr/>
        <p:txBody>
          <a:bodyPr/>
          <a:lstStyle>
            <a:lvl1pPr>
              <a:lnSpc>
                <a:spcPct val="90000"/>
              </a:lnSpc>
              <a:defRPr>
                <a:solidFill>
                  <a:schemeClr val="bg1"/>
                </a:solidFill>
              </a:defRPr>
            </a:lvl1pPr>
          </a:lstStyle>
          <a:p>
            <a:r>
              <a:rPr lang="en-US"/>
              <a:t>Click to edit Title</a:t>
            </a:r>
            <a:endParaRPr lang="en-GB"/>
          </a:p>
        </p:txBody>
      </p:sp>
      <p:sp>
        <p:nvSpPr>
          <p:cNvPr id="19" name="object 4">
            <a:extLst>
              <a:ext uri="{FF2B5EF4-FFF2-40B4-BE49-F238E27FC236}">
                <a16:creationId xmlns:a16="http://schemas.microsoft.com/office/drawing/2014/main" id="{16AE00A8-F241-4B91-A8BC-3CE9B23F0768}"/>
              </a:ext>
            </a:extLst>
          </p:cNvPr>
          <p:cNvSpPr/>
          <p:nvPr userDrawn="1"/>
        </p:nvSpPr>
        <p:spPr>
          <a:xfrm>
            <a:off x="0" y="5345315"/>
            <a:ext cx="1524000" cy="1513301"/>
          </a:xfrm>
          <a:custGeom>
            <a:avLst/>
            <a:gdLst/>
            <a:ahLst/>
            <a:cxnLst/>
            <a:rect l="l" t="t" r="r" b="b"/>
            <a:pathLst>
              <a:path w="2894330" h="2874009">
                <a:moveTo>
                  <a:pt x="0" y="0"/>
                </a:moveTo>
                <a:lnTo>
                  <a:pt x="0" y="2873392"/>
                </a:lnTo>
                <a:lnTo>
                  <a:pt x="2893847" y="2873392"/>
                </a:lnTo>
                <a:lnTo>
                  <a:pt x="1223276" y="1909354"/>
                </a:lnTo>
                <a:lnTo>
                  <a:pt x="1180063" y="1883794"/>
                </a:lnTo>
                <a:lnTo>
                  <a:pt x="1137497" y="1857433"/>
                </a:lnTo>
                <a:lnTo>
                  <a:pt x="1095584" y="1830284"/>
                </a:lnTo>
                <a:lnTo>
                  <a:pt x="1054331" y="1802362"/>
                </a:lnTo>
                <a:lnTo>
                  <a:pt x="1013745" y="1773678"/>
                </a:lnTo>
                <a:lnTo>
                  <a:pt x="973832" y="1744246"/>
                </a:lnTo>
                <a:lnTo>
                  <a:pt x="934599" y="1714079"/>
                </a:lnTo>
                <a:lnTo>
                  <a:pt x="896053" y="1683191"/>
                </a:lnTo>
                <a:lnTo>
                  <a:pt x="858200" y="1651594"/>
                </a:lnTo>
                <a:lnTo>
                  <a:pt x="821047" y="1619301"/>
                </a:lnTo>
                <a:lnTo>
                  <a:pt x="784601" y="1586326"/>
                </a:lnTo>
                <a:lnTo>
                  <a:pt x="748869" y="1552683"/>
                </a:lnTo>
                <a:lnTo>
                  <a:pt x="713856" y="1518383"/>
                </a:lnTo>
                <a:lnTo>
                  <a:pt x="679571" y="1483440"/>
                </a:lnTo>
                <a:lnTo>
                  <a:pt x="646018" y="1447868"/>
                </a:lnTo>
                <a:lnTo>
                  <a:pt x="610400" y="1408580"/>
                </a:lnTo>
                <a:lnTo>
                  <a:pt x="602043" y="1399195"/>
                </a:lnTo>
                <a:lnTo>
                  <a:pt x="599185" y="1396083"/>
                </a:lnTo>
                <a:lnTo>
                  <a:pt x="560623" y="1351693"/>
                </a:lnTo>
                <a:lnTo>
                  <a:pt x="526268" y="1310088"/>
                </a:lnTo>
                <a:lnTo>
                  <a:pt x="493313" y="1268119"/>
                </a:lnTo>
                <a:lnTo>
                  <a:pt x="461729" y="1225838"/>
                </a:lnTo>
                <a:lnTo>
                  <a:pt x="431489" y="1183295"/>
                </a:lnTo>
                <a:lnTo>
                  <a:pt x="402566" y="1140542"/>
                </a:lnTo>
                <a:lnTo>
                  <a:pt x="374931" y="1097628"/>
                </a:lnTo>
                <a:lnTo>
                  <a:pt x="348557" y="1054607"/>
                </a:lnTo>
                <a:lnTo>
                  <a:pt x="323418" y="1011527"/>
                </a:lnTo>
                <a:lnTo>
                  <a:pt x="299090" y="968681"/>
                </a:lnTo>
                <a:lnTo>
                  <a:pt x="275622" y="925354"/>
                </a:lnTo>
                <a:lnTo>
                  <a:pt x="253020" y="881561"/>
                </a:lnTo>
                <a:lnTo>
                  <a:pt x="231291" y="837315"/>
                </a:lnTo>
                <a:lnTo>
                  <a:pt x="210444" y="792629"/>
                </a:lnTo>
                <a:lnTo>
                  <a:pt x="190485" y="747515"/>
                </a:lnTo>
                <a:lnTo>
                  <a:pt x="171422" y="701988"/>
                </a:lnTo>
                <a:lnTo>
                  <a:pt x="153262" y="656061"/>
                </a:lnTo>
                <a:lnTo>
                  <a:pt x="136013" y="609746"/>
                </a:lnTo>
                <a:lnTo>
                  <a:pt x="119681" y="563057"/>
                </a:lnTo>
                <a:lnTo>
                  <a:pt x="104274" y="516007"/>
                </a:lnTo>
                <a:lnTo>
                  <a:pt x="89800" y="468609"/>
                </a:lnTo>
                <a:lnTo>
                  <a:pt x="76266" y="420876"/>
                </a:lnTo>
                <a:lnTo>
                  <a:pt x="63678" y="372822"/>
                </a:lnTo>
                <a:lnTo>
                  <a:pt x="52045" y="324459"/>
                </a:lnTo>
                <a:lnTo>
                  <a:pt x="41374" y="275802"/>
                </a:lnTo>
                <a:lnTo>
                  <a:pt x="31672" y="226862"/>
                </a:lnTo>
                <a:lnTo>
                  <a:pt x="22946" y="177654"/>
                </a:lnTo>
                <a:lnTo>
                  <a:pt x="15204" y="128190"/>
                </a:lnTo>
                <a:lnTo>
                  <a:pt x="8454" y="78483"/>
                </a:lnTo>
                <a:lnTo>
                  <a:pt x="2701" y="28547"/>
                </a:lnTo>
                <a:lnTo>
                  <a:pt x="0" y="0"/>
                </a:lnTo>
                <a:close/>
              </a:path>
            </a:pathLst>
          </a:custGeom>
          <a:solidFill>
            <a:schemeClr val="tx2"/>
          </a:solidFill>
        </p:spPr>
        <p:txBody>
          <a:bodyPr wrap="square" lIns="0" tIns="0" rIns="0" bIns="0" rtlCol="0"/>
          <a:lstStyle/>
          <a:p>
            <a:endParaRPr/>
          </a:p>
        </p:txBody>
      </p:sp>
      <p:sp>
        <p:nvSpPr>
          <p:cNvPr id="4" name="Text Placeholder 3">
            <a:extLst>
              <a:ext uri="{FF2B5EF4-FFF2-40B4-BE49-F238E27FC236}">
                <a16:creationId xmlns:a16="http://schemas.microsoft.com/office/drawing/2014/main" id="{1932A68F-74A9-4A7A-85E9-8B6B2D86E6A3}"/>
              </a:ext>
            </a:extLst>
          </p:cNvPr>
          <p:cNvSpPr>
            <a:spLocks noGrp="1"/>
          </p:cNvSpPr>
          <p:nvPr>
            <p:ph type="body" sz="quarter" idx="12"/>
          </p:nvPr>
        </p:nvSpPr>
        <p:spPr>
          <a:xfrm>
            <a:off x="990704" y="2009662"/>
            <a:ext cx="10447617" cy="3705338"/>
          </a:xfrm>
        </p:spPr>
        <p:txBody>
          <a:bodyPr/>
          <a:lstStyle>
            <a:lvl1pPr>
              <a:defRPr>
                <a:solidFill>
                  <a:schemeClr val="bg1"/>
                </a:solidFill>
              </a:defRPr>
            </a:lvl1pPr>
            <a:lvl2pPr>
              <a:buClr>
                <a:schemeClr val="bg1"/>
              </a:buClr>
              <a:defRPr>
                <a:solidFill>
                  <a:schemeClr val="bg1"/>
                </a:solidFill>
              </a:defRPr>
            </a:lvl2pPr>
            <a:lvl3pPr>
              <a:buClr>
                <a:schemeClr val="bg1"/>
              </a:buClr>
              <a:defRPr>
                <a:solidFill>
                  <a:schemeClr val="bg1"/>
                </a:solidFill>
              </a:defRPr>
            </a:lvl3pPr>
            <a:lvl4pPr>
              <a:buClr>
                <a:schemeClr val="bg1"/>
              </a:buClr>
              <a:defRPr>
                <a:solidFill>
                  <a:schemeClr val="bg1"/>
                </a:solidFill>
              </a:defRPr>
            </a:lvl4pPr>
            <a:lvl5pPr>
              <a:buClr>
                <a:schemeClr val="bg1"/>
              </a:buClr>
              <a:defRPr>
                <a:solidFill>
                  <a:schemeClr val="bg1"/>
                </a:solidFill>
              </a:defRPr>
            </a:lvl5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Tree>
    <p:extLst>
      <p:ext uri="{BB962C8B-B14F-4D97-AF65-F5344CB8AC3E}">
        <p14:creationId xmlns:p14="http://schemas.microsoft.com/office/powerpoint/2010/main" val="384815795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Title and Content GREEN">
    <p:spTree>
      <p:nvGrpSpPr>
        <p:cNvPr id="1" name=""/>
        <p:cNvGrpSpPr/>
        <p:nvPr/>
      </p:nvGrpSpPr>
      <p:grpSpPr>
        <a:xfrm>
          <a:off x="0" y="0"/>
          <a:ext cx="0" cy="0"/>
          <a:chOff x="0" y="0"/>
          <a:chExt cx="0" cy="0"/>
        </a:xfrm>
      </p:grpSpPr>
      <p:sp>
        <p:nvSpPr>
          <p:cNvPr id="19" name="object 2">
            <a:extLst>
              <a:ext uri="{FF2B5EF4-FFF2-40B4-BE49-F238E27FC236}">
                <a16:creationId xmlns:a16="http://schemas.microsoft.com/office/drawing/2014/main" id="{66B0D1DC-4315-45C8-8372-B4D13794D675}"/>
              </a:ext>
            </a:extLst>
          </p:cNvPr>
          <p:cNvSpPr/>
          <p:nvPr userDrawn="1"/>
        </p:nvSpPr>
        <p:spPr>
          <a:xfrm>
            <a:off x="0" y="0"/>
            <a:ext cx="12193270" cy="6858000"/>
          </a:xfrm>
          <a:custGeom>
            <a:avLst/>
            <a:gdLst/>
            <a:ahLst/>
            <a:cxnLst/>
            <a:rect l="l" t="t" r="r" b="b"/>
            <a:pathLst>
              <a:path w="12193270" h="6858000">
                <a:moveTo>
                  <a:pt x="0" y="6858000"/>
                </a:moveTo>
                <a:lnTo>
                  <a:pt x="12193206" y="6858000"/>
                </a:lnTo>
                <a:lnTo>
                  <a:pt x="12193206" y="0"/>
                </a:lnTo>
                <a:lnTo>
                  <a:pt x="0" y="0"/>
                </a:lnTo>
                <a:lnTo>
                  <a:pt x="0" y="6858000"/>
                </a:lnTo>
                <a:close/>
              </a:path>
            </a:pathLst>
          </a:custGeom>
          <a:solidFill>
            <a:srgbClr val="6AB651"/>
          </a:solidFill>
        </p:spPr>
        <p:txBody>
          <a:bodyPr wrap="square" lIns="0" tIns="0" rIns="0" bIns="0" rtlCol="0"/>
          <a:lstStyle/>
          <a:p>
            <a:endParaRPr/>
          </a:p>
        </p:txBody>
      </p:sp>
      <p:sp>
        <p:nvSpPr>
          <p:cNvPr id="10" name="Slide Number Placeholder 9">
            <a:extLst>
              <a:ext uri="{FF2B5EF4-FFF2-40B4-BE49-F238E27FC236}">
                <a16:creationId xmlns:a16="http://schemas.microsoft.com/office/drawing/2014/main" id="{2B7BB693-A7EA-4834-9DF8-392FC9437DD3}"/>
              </a:ext>
            </a:extLst>
          </p:cNvPr>
          <p:cNvSpPr>
            <a:spLocks noGrp="1"/>
          </p:cNvSpPr>
          <p:nvPr>
            <p:ph type="sldNum" sz="quarter" idx="11"/>
          </p:nvPr>
        </p:nvSpPr>
        <p:spPr/>
        <p:txBody>
          <a:bodyPr/>
          <a:lstStyle/>
          <a:p>
            <a:pPr marL="25400">
              <a:lnSpc>
                <a:spcPts val="2090"/>
              </a:lnSpc>
            </a:pPr>
            <a:fld id="{81D60167-4931-47E6-BA6A-407CBD079E47}" type="slidenum">
              <a:rPr lang="en-GB" smtClean="0"/>
              <a:t>‹#›</a:t>
            </a:fld>
            <a:endParaRPr lang="en-GB" dirty="0"/>
          </a:p>
        </p:txBody>
      </p:sp>
      <p:grpSp>
        <p:nvGrpSpPr>
          <p:cNvPr id="12" name="Group 11">
            <a:extLst>
              <a:ext uri="{FF2B5EF4-FFF2-40B4-BE49-F238E27FC236}">
                <a16:creationId xmlns:a16="http://schemas.microsoft.com/office/drawing/2014/main" id="{92179DC9-D4C8-424E-9364-5AF12F7AD851}"/>
              </a:ext>
            </a:extLst>
          </p:cNvPr>
          <p:cNvGrpSpPr/>
          <p:nvPr userDrawn="1"/>
        </p:nvGrpSpPr>
        <p:grpSpPr>
          <a:xfrm>
            <a:off x="10896600" y="6056335"/>
            <a:ext cx="318159" cy="461246"/>
            <a:chOff x="11120177" y="6056335"/>
            <a:chExt cx="318159" cy="461246"/>
          </a:xfrm>
        </p:grpSpPr>
        <p:sp>
          <p:nvSpPr>
            <p:cNvPr id="13" name="object 5">
              <a:extLst>
                <a:ext uri="{FF2B5EF4-FFF2-40B4-BE49-F238E27FC236}">
                  <a16:creationId xmlns:a16="http://schemas.microsoft.com/office/drawing/2014/main" id="{EDC175D7-C5E2-4122-BD43-E8C7E1A80CEA}"/>
                </a:ext>
              </a:extLst>
            </p:cNvPr>
            <p:cNvSpPr/>
            <p:nvPr/>
          </p:nvSpPr>
          <p:spPr>
            <a:xfrm>
              <a:off x="11210779" y="6056335"/>
              <a:ext cx="137160" cy="45085"/>
            </a:xfrm>
            <a:custGeom>
              <a:avLst/>
              <a:gdLst/>
              <a:ahLst/>
              <a:cxnLst/>
              <a:rect l="l" t="t" r="r" b="b"/>
              <a:pathLst>
                <a:path w="137159" h="45085">
                  <a:moveTo>
                    <a:pt x="18110" y="5575"/>
                  </a:moveTo>
                  <a:lnTo>
                    <a:pt x="11595" y="7124"/>
                  </a:lnTo>
                  <a:lnTo>
                    <a:pt x="5549" y="8991"/>
                  </a:lnTo>
                  <a:lnTo>
                    <a:pt x="0" y="11074"/>
                  </a:lnTo>
                  <a:lnTo>
                    <a:pt x="23342" y="44602"/>
                  </a:lnTo>
                  <a:lnTo>
                    <a:pt x="56642" y="38303"/>
                  </a:lnTo>
                  <a:lnTo>
                    <a:pt x="62280" y="37795"/>
                  </a:lnTo>
                  <a:lnTo>
                    <a:pt x="118267" y="37795"/>
                  </a:lnTo>
                  <a:lnTo>
                    <a:pt x="128498" y="23107"/>
                  </a:lnTo>
                  <a:lnTo>
                    <a:pt x="41545" y="23107"/>
                  </a:lnTo>
                  <a:lnTo>
                    <a:pt x="34407" y="21772"/>
                  </a:lnTo>
                  <a:lnTo>
                    <a:pt x="29636" y="18739"/>
                  </a:lnTo>
                  <a:lnTo>
                    <a:pt x="25336" y="14008"/>
                  </a:lnTo>
                  <a:lnTo>
                    <a:pt x="18110" y="5575"/>
                  </a:lnTo>
                  <a:close/>
                </a:path>
                <a:path w="137159" h="45085">
                  <a:moveTo>
                    <a:pt x="118267" y="37795"/>
                  </a:moveTo>
                  <a:lnTo>
                    <a:pt x="74587" y="37795"/>
                  </a:lnTo>
                  <a:lnTo>
                    <a:pt x="80225" y="38303"/>
                  </a:lnTo>
                  <a:lnTo>
                    <a:pt x="113525" y="44602"/>
                  </a:lnTo>
                  <a:lnTo>
                    <a:pt x="118267" y="37795"/>
                  </a:lnTo>
                  <a:close/>
                </a:path>
                <a:path w="137159" h="45085">
                  <a:moveTo>
                    <a:pt x="74587" y="37795"/>
                  </a:moveTo>
                  <a:lnTo>
                    <a:pt x="62280" y="37795"/>
                  </a:lnTo>
                  <a:lnTo>
                    <a:pt x="67919" y="37820"/>
                  </a:lnTo>
                  <a:lnTo>
                    <a:pt x="74587" y="37795"/>
                  </a:lnTo>
                  <a:close/>
                </a:path>
                <a:path w="137159" h="45085">
                  <a:moveTo>
                    <a:pt x="68745" y="0"/>
                  </a:moveTo>
                  <a:lnTo>
                    <a:pt x="63576" y="12"/>
                  </a:lnTo>
                  <a:lnTo>
                    <a:pt x="59131" y="177"/>
                  </a:lnTo>
                  <a:lnTo>
                    <a:pt x="54724" y="431"/>
                  </a:lnTo>
                  <a:lnTo>
                    <a:pt x="52946" y="22745"/>
                  </a:lnTo>
                  <a:lnTo>
                    <a:pt x="41545" y="23107"/>
                  </a:lnTo>
                  <a:lnTo>
                    <a:pt x="95329" y="23107"/>
                  </a:lnTo>
                  <a:lnTo>
                    <a:pt x="83934" y="22745"/>
                  </a:lnTo>
                  <a:lnTo>
                    <a:pt x="82143" y="431"/>
                  </a:lnTo>
                  <a:lnTo>
                    <a:pt x="77749" y="177"/>
                  </a:lnTo>
                  <a:lnTo>
                    <a:pt x="73291" y="12"/>
                  </a:lnTo>
                  <a:lnTo>
                    <a:pt x="68745" y="0"/>
                  </a:lnTo>
                  <a:close/>
                </a:path>
                <a:path w="137159" h="45085">
                  <a:moveTo>
                    <a:pt x="118757" y="5575"/>
                  </a:moveTo>
                  <a:lnTo>
                    <a:pt x="111531" y="14008"/>
                  </a:lnTo>
                  <a:lnTo>
                    <a:pt x="107237" y="18739"/>
                  </a:lnTo>
                  <a:lnTo>
                    <a:pt x="102466" y="21772"/>
                  </a:lnTo>
                  <a:lnTo>
                    <a:pt x="95329" y="23107"/>
                  </a:lnTo>
                  <a:lnTo>
                    <a:pt x="128498" y="23107"/>
                  </a:lnTo>
                  <a:lnTo>
                    <a:pt x="136880" y="11074"/>
                  </a:lnTo>
                  <a:lnTo>
                    <a:pt x="131318" y="8991"/>
                  </a:lnTo>
                  <a:lnTo>
                    <a:pt x="125285" y="7124"/>
                  </a:lnTo>
                  <a:lnTo>
                    <a:pt x="118757" y="5575"/>
                  </a:lnTo>
                  <a:close/>
                </a:path>
              </a:pathLst>
            </a:custGeom>
            <a:solidFill>
              <a:srgbClr val="12316D"/>
            </a:solidFill>
          </p:spPr>
          <p:txBody>
            <a:bodyPr wrap="square" lIns="0" tIns="0" rIns="0" bIns="0" rtlCol="0"/>
            <a:lstStyle/>
            <a:p>
              <a:endParaRPr/>
            </a:p>
          </p:txBody>
        </p:sp>
        <p:sp>
          <p:nvSpPr>
            <p:cNvPr id="14" name="object 6">
              <a:extLst>
                <a:ext uri="{FF2B5EF4-FFF2-40B4-BE49-F238E27FC236}">
                  <a16:creationId xmlns:a16="http://schemas.microsoft.com/office/drawing/2014/main" id="{69341BFE-74BF-4051-ABE9-784CE7DEC79A}"/>
                </a:ext>
              </a:extLst>
            </p:cNvPr>
            <p:cNvSpPr/>
            <p:nvPr/>
          </p:nvSpPr>
          <p:spPr>
            <a:xfrm>
              <a:off x="11120201" y="6082220"/>
              <a:ext cx="318135" cy="233679"/>
            </a:xfrm>
            <a:custGeom>
              <a:avLst/>
              <a:gdLst/>
              <a:ahLst/>
              <a:cxnLst/>
              <a:rect l="l" t="t" r="r" b="b"/>
              <a:pathLst>
                <a:path w="318134" h="233679">
                  <a:moveTo>
                    <a:pt x="318046" y="73685"/>
                  </a:moveTo>
                  <a:lnTo>
                    <a:pt x="276885" y="73685"/>
                  </a:lnTo>
                  <a:lnTo>
                    <a:pt x="277418" y="74002"/>
                  </a:lnTo>
                  <a:lnTo>
                    <a:pt x="277418" y="209943"/>
                  </a:lnTo>
                  <a:lnTo>
                    <a:pt x="277596" y="210273"/>
                  </a:lnTo>
                  <a:lnTo>
                    <a:pt x="317207" y="233133"/>
                  </a:lnTo>
                  <a:lnTo>
                    <a:pt x="318046" y="232651"/>
                  </a:lnTo>
                  <a:lnTo>
                    <a:pt x="318046" y="73685"/>
                  </a:lnTo>
                  <a:close/>
                </a:path>
                <a:path w="318134" h="233679">
                  <a:moveTo>
                    <a:pt x="3543" y="0"/>
                  </a:moveTo>
                  <a:lnTo>
                    <a:pt x="888" y="888"/>
                  </a:lnTo>
                  <a:lnTo>
                    <a:pt x="0" y="2120"/>
                  </a:lnTo>
                  <a:lnTo>
                    <a:pt x="69" y="28746"/>
                  </a:lnTo>
                  <a:lnTo>
                    <a:pt x="24165" y="62369"/>
                  </a:lnTo>
                  <a:lnTo>
                    <a:pt x="155625" y="139890"/>
                  </a:lnTo>
                  <a:lnTo>
                    <a:pt x="158927" y="140868"/>
                  </a:lnTo>
                  <a:lnTo>
                    <a:pt x="160248" y="140804"/>
                  </a:lnTo>
                  <a:lnTo>
                    <a:pt x="161239" y="140538"/>
                  </a:lnTo>
                  <a:lnTo>
                    <a:pt x="162407" y="139890"/>
                  </a:lnTo>
                  <a:lnTo>
                    <a:pt x="276885" y="73685"/>
                  </a:lnTo>
                  <a:lnTo>
                    <a:pt x="318046" y="73685"/>
                  </a:lnTo>
                  <a:lnTo>
                    <a:pt x="318046" y="40555"/>
                  </a:lnTo>
                  <a:lnTo>
                    <a:pt x="81867" y="40555"/>
                  </a:lnTo>
                  <a:lnTo>
                    <a:pt x="73123" y="40186"/>
                  </a:lnTo>
                  <a:lnTo>
                    <a:pt x="23744" y="19943"/>
                  </a:lnTo>
                  <a:lnTo>
                    <a:pt x="5003" y="457"/>
                  </a:lnTo>
                  <a:lnTo>
                    <a:pt x="3543" y="0"/>
                  </a:lnTo>
                  <a:close/>
                </a:path>
                <a:path w="318134" h="233679">
                  <a:moveTo>
                    <a:pt x="153060" y="30149"/>
                  </a:moveTo>
                  <a:lnTo>
                    <a:pt x="147358" y="30657"/>
                  </a:lnTo>
                  <a:lnTo>
                    <a:pt x="106730" y="38341"/>
                  </a:lnTo>
                  <a:lnTo>
                    <a:pt x="93112" y="40094"/>
                  </a:lnTo>
                  <a:lnTo>
                    <a:pt x="81867" y="40555"/>
                  </a:lnTo>
                  <a:lnTo>
                    <a:pt x="236153" y="40555"/>
                  </a:lnTo>
                  <a:lnTo>
                    <a:pt x="224913" y="40094"/>
                  </a:lnTo>
                  <a:lnTo>
                    <a:pt x="211302" y="38341"/>
                  </a:lnTo>
                  <a:lnTo>
                    <a:pt x="170662" y="30657"/>
                  </a:lnTo>
                  <a:lnTo>
                    <a:pt x="165399" y="30187"/>
                  </a:lnTo>
                  <a:lnTo>
                    <a:pt x="159296" y="30187"/>
                  </a:lnTo>
                  <a:lnTo>
                    <a:pt x="153060" y="30149"/>
                  </a:lnTo>
                  <a:close/>
                </a:path>
                <a:path w="318134" h="233679">
                  <a:moveTo>
                    <a:pt x="314490" y="0"/>
                  </a:moveTo>
                  <a:lnTo>
                    <a:pt x="313016" y="457"/>
                  </a:lnTo>
                  <a:lnTo>
                    <a:pt x="312178" y="1574"/>
                  </a:lnTo>
                  <a:lnTo>
                    <a:pt x="306069" y="8978"/>
                  </a:lnTo>
                  <a:lnTo>
                    <a:pt x="266447" y="35282"/>
                  </a:lnTo>
                  <a:lnTo>
                    <a:pt x="236153" y="40555"/>
                  </a:lnTo>
                  <a:lnTo>
                    <a:pt x="318046" y="40555"/>
                  </a:lnTo>
                  <a:lnTo>
                    <a:pt x="318033" y="13398"/>
                  </a:lnTo>
                  <a:lnTo>
                    <a:pt x="318033" y="2120"/>
                  </a:lnTo>
                  <a:lnTo>
                    <a:pt x="317144" y="888"/>
                  </a:lnTo>
                  <a:lnTo>
                    <a:pt x="314490" y="0"/>
                  </a:lnTo>
                  <a:close/>
                </a:path>
                <a:path w="318134" h="233679">
                  <a:moveTo>
                    <a:pt x="164972" y="30149"/>
                  </a:moveTo>
                  <a:lnTo>
                    <a:pt x="159296" y="30187"/>
                  </a:lnTo>
                  <a:lnTo>
                    <a:pt x="165399" y="30187"/>
                  </a:lnTo>
                  <a:lnTo>
                    <a:pt x="164972" y="30149"/>
                  </a:lnTo>
                  <a:close/>
                </a:path>
                <a:path w="318134" h="233679">
                  <a:moveTo>
                    <a:pt x="318046" y="13385"/>
                  </a:moveTo>
                  <a:close/>
                </a:path>
              </a:pathLst>
            </a:custGeom>
            <a:solidFill>
              <a:srgbClr val="12316D"/>
            </a:solidFill>
          </p:spPr>
          <p:txBody>
            <a:bodyPr wrap="square" lIns="0" tIns="0" rIns="0" bIns="0" rtlCol="0"/>
            <a:lstStyle/>
            <a:p>
              <a:endParaRPr/>
            </a:p>
          </p:txBody>
        </p:sp>
        <p:sp>
          <p:nvSpPr>
            <p:cNvPr id="15" name="object 7">
              <a:extLst>
                <a:ext uri="{FF2B5EF4-FFF2-40B4-BE49-F238E27FC236}">
                  <a16:creationId xmlns:a16="http://schemas.microsoft.com/office/drawing/2014/main" id="{E1F97E46-9C1E-4735-B305-CCA4F71B1357}"/>
                </a:ext>
              </a:extLst>
            </p:cNvPr>
            <p:cNvSpPr/>
            <p:nvPr/>
          </p:nvSpPr>
          <p:spPr>
            <a:xfrm>
              <a:off x="11120177" y="6175639"/>
              <a:ext cx="318135" cy="238760"/>
            </a:xfrm>
            <a:custGeom>
              <a:avLst/>
              <a:gdLst/>
              <a:ahLst/>
              <a:cxnLst/>
              <a:rect l="l" t="t" r="r" b="b"/>
              <a:pathLst>
                <a:path w="318134" h="238760">
                  <a:moveTo>
                    <a:pt x="1701" y="0"/>
                  </a:moveTo>
                  <a:lnTo>
                    <a:pt x="0" y="622"/>
                  </a:lnTo>
                  <a:lnTo>
                    <a:pt x="0" y="27774"/>
                  </a:lnTo>
                  <a:lnTo>
                    <a:pt x="190" y="29743"/>
                  </a:lnTo>
                  <a:lnTo>
                    <a:pt x="876" y="37795"/>
                  </a:lnTo>
                  <a:lnTo>
                    <a:pt x="3340" y="45478"/>
                  </a:lnTo>
                  <a:lnTo>
                    <a:pt x="7302" y="52298"/>
                  </a:lnTo>
                  <a:lnTo>
                    <a:pt x="8915" y="55117"/>
                  </a:lnTo>
                  <a:lnTo>
                    <a:pt x="10871" y="57937"/>
                  </a:lnTo>
                  <a:lnTo>
                    <a:pt x="17398" y="65277"/>
                  </a:lnTo>
                  <a:lnTo>
                    <a:pt x="21869" y="68960"/>
                  </a:lnTo>
                  <a:lnTo>
                    <a:pt x="315506" y="238417"/>
                  </a:lnTo>
                  <a:lnTo>
                    <a:pt x="316255" y="238112"/>
                  </a:lnTo>
                  <a:lnTo>
                    <a:pt x="317131" y="234632"/>
                  </a:lnTo>
                  <a:lnTo>
                    <a:pt x="317626" y="231736"/>
                  </a:lnTo>
                  <a:lnTo>
                    <a:pt x="317868" y="228777"/>
                  </a:lnTo>
                  <a:lnTo>
                    <a:pt x="318071" y="226809"/>
                  </a:lnTo>
                  <a:lnTo>
                    <a:pt x="318071" y="188683"/>
                  </a:lnTo>
                  <a:lnTo>
                    <a:pt x="317880" y="188353"/>
                  </a:lnTo>
                  <a:lnTo>
                    <a:pt x="66992" y="43560"/>
                  </a:lnTo>
                  <a:lnTo>
                    <a:pt x="60807" y="40081"/>
                  </a:lnTo>
                  <a:lnTo>
                    <a:pt x="49098" y="33324"/>
                  </a:lnTo>
                  <a:lnTo>
                    <a:pt x="10759" y="8361"/>
                  </a:lnTo>
                  <a:lnTo>
                    <a:pt x="2628" y="1028"/>
                  </a:lnTo>
                  <a:lnTo>
                    <a:pt x="1701" y="0"/>
                  </a:lnTo>
                  <a:close/>
                </a:path>
              </a:pathLst>
            </a:custGeom>
            <a:solidFill>
              <a:srgbClr val="12316D"/>
            </a:solidFill>
          </p:spPr>
          <p:txBody>
            <a:bodyPr wrap="square" lIns="0" tIns="0" rIns="0" bIns="0" rtlCol="0"/>
            <a:lstStyle/>
            <a:p>
              <a:endParaRPr/>
            </a:p>
          </p:txBody>
        </p:sp>
        <p:sp>
          <p:nvSpPr>
            <p:cNvPr id="16" name="object 8">
              <a:extLst>
                <a:ext uri="{FF2B5EF4-FFF2-40B4-BE49-F238E27FC236}">
                  <a16:creationId xmlns:a16="http://schemas.microsoft.com/office/drawing/2014/main" id="{D4DD3FFD-E336-4882-9E1F-E0D7E224D09F}"/>
                </a:ext>
              </a:extLst>
            </p:cNvPr>
            <p:cNvSpPr/>
            <p:nvPr/>
          </p:nvSpPr>
          <p:spPr>
            <a:xfrm>
              <a:off x="11120177" y="6275152"/>
              <a:ext cx="289560" cy="198120"/>
            </a:xfrm>
            <a:custGeom>
              <a:avLst/>
              <a:gdLst/>
              <a:ahLst/>
              <a:cxnLst/>
              <a:rect l="l" t="t" r="r" b="b"/>
              <a:pathLst>
                <a:path w="289559" h="198120">
                  <a:moveTo>
                    <a:pt x="1701" y="0"/>
                  </a:moveTo>
                  <a:lnTo>
                    <a:pt x="0" y="635"/>
                  </a:lnTo>
                  <a:lnTo>
                    <a:pt x="0" y="27774"/>
                  </a:lnTo>
                  <a:lnTo>
                    <a:pt x="190" y="29756"/>
                  </a:lnTo>
                  <a:lnTo>
                    <a:pt x="876" y="37795"/>
                  </a:lnTo>
                  <a:lnTo>
                    <a:pt x="3340" y="45478"/>
                  </a:lnTo>
                  <a:lnTo>
                    <a:pt x="7302" y="52298"/>
                  </a:lnTo>
                  <a:lnTo>
                    <a:pt x="8915" y="55118"/>
                  </a:lnTo>
                  <a:lnTo>
                    <a:pt x="10871" y="57937"/>
                  </a:lnTo>
                  <a:lnTo>
                    <a:pt x="17398" y="65278"/>
                  </a:lnTo>
                  <a:lnTo>
                    <a:pt x="21869" y="68961"/>
                  </a:lnTo>
                  <a:lnTo>
                    <a:pt x="245071" y="197764"/>
                  </a:lnTo>
                  <a:lnTo>
                    <a:pt x="245452" y="197764"/>
                  </a:lnTo>
                  <a:lnTo>
                    <a:pt x="288988" y="172643"/>
                  </a:lnTo>
                  <a:lnTo>
                    <a:pt x="288988" y="171678"/>
                  </a:lnTo>
                  <a:lnTo>
                    <a:pt x="66992" y="43561"/>
                  </a:lnTo>
                  <a:lnTo>
                    <a:pt x="54851" y="36677"/>
                  </a:lnTo>
                  <a:lnTo>
                    <a:pt x="42697" y="29565"/>
                  </a:lnTo>
                  <a:lnTo>
                    <a:pt x="32902" y="23597"/>
                  </a:lnTo>
                  <a:lnTo>
                    <a:pt x="21553" y="16206"/>
                  </a:lnTo>
                  <a:lnTo>
                    <a:pt x="10759" y="8361"/>
                  </a:lnTo>
                  <a:lnTo>
                    <a:pt x="2628" y="1028"/>
                  </a:lnTo>
                  <a:lnTo>
                    <a:pt x="1701" y="0"/>
                  </a:lnTo>
                  <a:close/>
                </a:path>
              </a:pathLst>
            </a:custGeom>
            <a:solidFill>
              <a:srgbClr val="12316D"/>
            </a:solidFill>
          </p:spPr>
          <p:txBody>
            <a:bodyPr wrap="square" lIns="0" tIns="0" rIns="0" bIns="0" rtlCol="0"/>
            <a:lstStyle/>
            <a:p>
              <a:endParaRPr/>
            </a:p>
          </p:txBody>
        </p:sp>
        <p:sp>
          <p:nvSpPr>
            <p:cNvPr id="17" name="object 9">
              <a:extLst>
                <a:ext uri="{FF2B5EF4-FFF2-40B4-BE49-F238E27FC236}">
                  <a16:creationId xmlns:a16="http://schemas.microsoft.com/office/drawing/2014/main" id="{66E44B3E-FDDB-4479-B41E-EF8ECA0B380C}"/>
                </a:ext>
              </a:extLst>
            </p:cNvPr>
            <p:cNvSpPr/>
            <p:nvPr/>
          </p:nvSpPr>
          <p:spPr>
            <a:xfrm>
              <a:off x="11120177" y="6374668"/>
              <a:ext cx="202755" cy="142913"/>
            </a:xfrm>
            <a:prstGeom prst="rect">
              <a:avLst/>
            </a:prstGeom>
            <a:blipFill>
              <a:blip r:embed="rId2" cstate="print"/>
              <a:stretch>
                <a:fillRect/>
              </a:stretch>
            </a:blipFill>
          </p:spPr>
          <p:txBody>
            <a:bodyPr wrap="square" lIns="0" tIns="0" rIns="0" bIns="0" rtlCol="0"/>
            <a:lstStyle/>
            <a:p>
              <a:endParaRPr/>
            </a:p>
          </p:txBody>
        </p:sp>
      </p:grpSp>
      <p:sp>
        <p:nvSpPr>
          <p:cNvPr id="2" name="Title 1">
            <a:extLst>
              <a:ext uri="{FF2B5EF4-FFF2-40B4-BE49-F238E27FC236}">
                <a16:creationId xmlns:a16="http://schemas.microsoft.com/office/drawing/2014/main" id="{0D995E1C-58CA-475E-90A2-88552452614F}"/>
              </a:ext>
            </a:extLst>
          </p:cNvPr>
          <p:cNvSpPr>
            <a:spLocks noGrp="1"/>
          </p:cNvSpPr>
          <p:nvPr>
            <p:ph type="title" hasCustomPrompt="1"/>
          </p:nvPr>
        </p:nvSpPr>
        <p:spPr/>
        <p:txBody>
          <a:bodyPr/>
          <a:lstStyle>
            <a:lvl1pPr>
              <a:lnSpc>
                <a:spcPct val="90000"/>
              </a:lnSpc>
              <a:defRPr>
                <a:solidFill>
                  <a:schemeClr val="bg1"/>
                </a:solidFill>
              </a:defRPr>
            </a:lvl1pPr>
          </a:lstStyle>
          <a:p>
            <a:r>
              <a:rPr lang="en-US"/>
              <a:t>Click to edit Title</a:t>
            </a:r>
            <a:endParaRPr lang="en-GB"/>
          </a:p>
        </p:txBody>
      </p:sp>
      <p:sp>
        <p:nvSpPr>
          <p:cNvPr id="20" name="object 4">
            <a:extLst>
              <a:ext uri="{FF2B5EF4-FFF2-40B4-BE49-F238E27FC236}">
                <a16:creationId xmlns:a16="http://schemas.microsoft.com/office/drawing/2014/main" id="{D1301F91-CA9D-4FA7-9B9D-B9C003999257}"/>
              </a:ext>
            </a:extLst>
          </p:cNvPr>
          <p:cNvSpPr/>
          <p:nvPr userDrawn="1"/>
        </p:nvSpPr>
        <p:spPr>
          <a:xfrm>
            <a:off x="0" y="5345315"/>
            <a:ext cx="1524000" cy="1513301"/>
          </a:xfrm>
          <a:custGeom>
            <a:avLst/>
            <a:gdLst/>
            <a:ahLst/>
            <a:cxnLst/>
            <a:rect l="l" t="t" r="r" b="b"/>
            <a:pathLst>
              <a:path w="2894330" h="2874009">
                <a:moveTo>
                  <a:pt x="0" y="0"/>
                </a:moveTo>
                <a:lnTo>
                  <a:pt x="0" y="2873392"/>
                </a:lnTo>
                <a:lnTo>
                  <a:pt x="2893847" y="2873392"/>
                </a:lnTo>
                <a:lnTo>
                  <a:pt x="1223276" y="1909354"/>
                </a:lnTo>
                <a:lnTo>
                  <a:pt x="1180063" y="1883794"/>
                </a:lnTo>
                <a:lnTo>
                  <a:pt x="1137497" y="1857433"/>
                </a:lnTo>
                <a:lnTo>
                  <a:pt x="1095584" y="1830284"/>
                </a:lnTo>
                <a:lnTo>
                  <a:pt x="1054331" y="1802362"/>
                </a:lnTo>
                <a:lnTo>
                  <a:pt x="1013745" y="1773678"/>
                </a:lnTo>
                <a:lnTo>
                  <a:pt x="973832" y="1744246"/>
                </a:lnTo>
                <a:lnTo>
                  <a:pt x="934599" y="1714079"/>
                </a:lnTo>
                <a:lnTo>
                  <a:pt x="896053" y="1683191"/>
                </a:lnTo>
                <a:lnTo>
                  <a:pt x="858200" y="1651594"/>
                </a:lnTo>
                <a:lnTo>
                  <a:pt x="821047" y="1619301"/>
                </a:lnTo>
                <a:lnTo>
                  <a:pt x="784601" y="1586326"/>
                </a:lnTo>
                <a:lnTo>
                  <a:pt x="748869" y="1552683"/>
                </a:lnTo>
                <a:lnTo>
                  <a:pt x="713856" y="1518383"/>
                </a:lnTo>
                <a:lnTo>
                  <a:pt x="679571" y="1483440"/>
                </a:lnTo>
                <a:lnTo>
                  <a:pt x="646018" y="1447868"/>
                </a:lnTo>
                <a:lnTo>
                  <a:pt x="610400" y="1408580"/>
                </a:lnTo>
                <a:lnTo>
                  <a:pt x="602043" y="1399195"/>
                </a:lnTo>
                <a:lnTo>
                  <a:pt x="599185" y="1396083"/>
                </a:lnTo>
                <a:lnTo>
                  <a:pt x="560623" y="1351693"/>
                </a:lnTo>
                <a:lnTo>
                  <a:pt x="526268" y="1310088"/>
                </a:lnTo>
                <a:lnTo>
                  <a:pt x="493313" y="1268119"/>
                </a:lnTo>
                <a:lnTo>
                  <a:pt x="461729" y="1225838"/>
                </a:lnTo>
                <a:lnTo>
                  <a:pt x="431489" y="1183295"/>
                </a:lnTo>
                <a:lnTo>
                  <a:pt x="402566" y="1140542"/>
                </a:lnTo>
                <a:lnTo>
                  <a:pt x="374931" y="1097628"/>
                </a:lnTo>
                <a:lnTo>
                  <a:pt x="348557" y="1054607"/>
                </a:lnTo>
                <a:lnTo>
                  <a:pt x="323418" y="1011527"/>
                </a:lnTo>
                <a:lnTo>
                  <a:pt x="299090" y="968681"/>
                </a:lnTo>
                <a:lnTo>
                  <a:pt x="275622" y="925354"/>
                </a:lnTo>
                <a:lnTo>
                  <a:pt x="253020" y="881561"/>
                </a:lnTo>
                <a:lnTo>
                  <a:pt x="231291" y="837315"/>
                </a:lnTo>
                <a:lnTo>
                  <a:pt x="210444" y="792629"/>
                </a:lnTo>
                <a:lnTo>
                  <a:pt x="190485" y="747515"/>
                </a:lnTo>
                <a:lnTo>
                  <a:pt x="171422" y="701988"/>
                </a:lnTo>
                <a:lnTo>
                  <a:pt x="153262" y="656061"/>
                </a:lnTo>
                <a:lnTo>
                  <a:pt x="136013" y="609746"/>
                </a:lnTo>
                <a:lnTo>
                  <a:pt x="119681" y="563057"/>
                </a:lnTo>
                <a:lnTo>
                  <a:pt x="104274" y="516007"/>
                </a:lnTo>
                <a:lnTo>
                  <a:pt x="89800" y="468609"/>
                </a:lnTo>
                <a:lnTo>
                  <a:pt x="76266" y="420876"/>
                </a:lnTo>
                <a:lnTo>
                  <a:pt x="63678" y="372822"/>
                </a:lnTo>
                <a:lnTo>
                  <a:pt x="52045" y="324459"/>
                </a:lnTo>
                <a:lnTo>
                  <a:pt x="41374" y="275802"/>
                </a:lnTo>
                <a:lnTo>
                  <a:pt x="31672" y="226862"/>
                </a:lnTo>
                <a:lnTo>
                  <a:pt x="22946" y="177654"/>
                </a:lnTo>
                <a:lnTo>
                  <a:pt x="15204" y="128190"/>
                </a:lnTo>
                <a:lnTo>
                  <a:pt x="8454" y="78483"/>
                </a:lnTo>
                <a:lnTo>
                  <a:pt x="2701" y="28547"/>
                </a:lnTo>
                <a:lnTo>
                  <a:pt x="0" y="0"/>
                </a:lnTo>
                <a:close/>
              </a:path>
            </a:pathLst>
          </a:custGeom>
          <a:solidFill>
            <a:schemeClr val="tx2"/>
          </a:solidFill>
        </p:spPr>
        <p:txBody>
          <a:bodyPr wrap="square" lIns="0" tIns="0" rIns="0" bIns="0" rtlCol="0"/>
          <a:lstStyle/>
          <a:p>
            <a:endParaRPr/>
          </a:p>
        </p:txBody>
      </p:sp>
      <p:sp>
        <p:nvSpPr>
          <p:cNvPr id="4" name="Text Placeholder 3">
            <a:extLst>
              <a:ext uri="{FF2B5EF4-FFF2-40B4-BE49-F238E27FC236}">
                <a16:creationId xmlns:a16="http://schemas.microsoft.com/office/drawing/2014/main" id="{6A697BD7-1725-41E7-B0E8-74A2CD59DCCD}"/>
              </a:ext>
            </a:extLst>
          </p:cNvPr>
          <p:cNvSpPr>
            <a:spLocks noGrp="1"/>
          </p:cNvSpPr>
          <p:nvPr>
            <p:ph type="body" sz="quarter" idx="12"/>
          </p:nvPr>
        </p:nvSpPr>
        <p:spPr>
          <a:xfrm>
            <a:off x="990704" y="2009662"/>
            <a:ext cx="10447617" cy="3705338"/>
          </a:xfrm>
        </p:spPr>
        <p:txBody>
          <a:bodyPr/>
          <a:lstStyle>
            <a:lvl1pPr>
              <a:defRPr>
                <a:solidFill>
                  <a:schemeClr val="bg1"/>
                </a:solidFill>
              </a:defRPr>
            </a:lvl1pPr>
            <a:lvl2pPr>
              <a:buClr>
                <a:schemeClr val="bg1"/>
              </a:buClr>
              <a:defRPr>
                <a:solidFill>
                  <a:schemeClr val="bg1"/>
                </a:solidFill>
              </a:defRPr>
            </a:lvl2pPr>
            <a:lvl3pPr>
              <a:buClr>
                <a:schemeClr val="bg1"/>
              </a:buClr>
              <a:defRPr>
                <a:solidFill>
                  <a:schemeClr val="bg1"/>
                </a:solidFill>
              </a:defRPr>
            </a:lvl3pPr>
            <a:lvl4pPr>
              <a:buClr>
                <a:schemeClr val="bg1"/>
              </a:buClr>
              <a:defRPr>
                <a:solidFill>
                  <a:schemeClr val="bg1"/>
                </a:solidFill>
              </a:defRPr>
            </a:lvl4pPr>
            <a:lvl5pPr>
              <a:buClr>
                <a:schemeClr val="bg1"/>
              </a:buClr>
              <a:defRPr>
                <a:solidFill>
                  <a:schemeClr val="bg1"/>
                </a:solidFill>
              </a:defRPr>
            </a:lvl5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Tree>
    <p:extLst>
      <p:ext uri="{BB962C8B-B14F-4D97-AF65-F5344CB8AC3E}">
        <p14:creationId xmlns:p14="http://schemas.microsoft.com/office/powerpoint/2010/main" val="87784615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Title and Content BLUE">
    <p:spTree>
      <p:nvGrpSpPr>
        <p:cNvPr id="1" name=""/>
        <p:cNvGrpSpPr/>
        <p:nvPr/>
      </p:nvGrpSpPr>
      <p:grpSpPr>
        <a:xfrm>
          <a:off x="0" y="0"/>
          <a:ext cx="0" cy="0"/>
          <a:chOff x="0" y="0"/>
          <a:chExt cx="0" cy="0"/>
        </a:xfrm>
      </p:grpSpPr>
      <p:sp>
        <p:nvSpPr>
          <p:cNvPr id="20" name="object 2">
            <a:extLst>
              <a:ext uri="{FF2B5EF4-FFF2-40B4-BE49-F238E27FC236}">
                <a16:creationId xmlns:a16="http://schemas.microsoft.com/office/drawing/2014/main" id="{4E727F63-D623-416B-A0CD-CE4AF98E8F75}"/>
              </a:ext>
            </a:extLst>
          </p:cNvPr>
          <p:cNvSpPr/>
          <p:nvPr userDrawn="1"/>
        </p:nvSpPr>
        <p:spPr>
          <a:xfrm>
            <a:off x="0" y="0"/>
            <a:ext cx="12193270" cy="6858000"/>
          </a:xfrm>
          <a:custGeom>
            <a:avLst/>
            <a:gdLst/>
            <a:ahLst/>
            <a:cxnLst/>
            <a:rect l="l" t="t" r="r" b="b"/>
            <a:pathLst>
              <a:path w="12193270" h="6858000">
                <a:moveTo>
                  <a:pt x="0" y="6858000"/>
                </a:moveTo>
                <a:lnTo>
                  <a:pt x="12193206" y="6858000"/>
                </a:lnTo>
                <a:lnTo>
                  <a:pt x="12193206" y="0"/>
                </a:lnTo>
                <a:lnTo>
                  <a:pt x="0" y="0"/>
                </a:lnTo>
                <a:lnTo>
                  <a:pt x="0" y="6858000"/>
                </a:lnTo>
                <a:close/>
              </a:path>
            </a:pathLst>
          </a:custGeom>
          <a:solidFill>
            <a:srgbClr val="00AED6"/>
          </a:solidFill>
        </p:spPr>
        <p:txBody>
          <a:bodyPr wrap="square" lIns="0" tIns="0" rIns="0" bIns="0" rtlCol="0"/>
          <a:lstStyle/>
          <a:p>
            <a:endParaRPr/>
          </a:p>
        </p:txBody>
      </p:sp>
      <p:sp>
        <p:nvSpPr>
          <p:cNvPr id="10" name="Slide Number Placeholder 9">
            <a:extLst>
              <a:ext uri="{FF2B5EF4-FFF2-40B4-BE49-F238E27FC236}">
                <a16:creationId xmlns:a16="http://schemas.microsoft.com/office/drawing/2014/main" id="{2B7BB693-A7EA-4834-9DF8-392FC9437DD3}"/>
              </a:ext>
            </a:extLst>
          </p:cNvPr>
          <p:cNvSpPr>
            <a:spLocks noGrp="1"/>
          </p:cNvSpPr>
          <p:nvPr>
            <p:ph type="sldNum" sz="quarter" idx="11"/>
          </p:nvPr>
        </p:nvSpPr>
        <p:spPr/>
        <p:txBody>
          <a:bodyPr/>
          <a:lstStyle/>
          <a:p>
            <a:pPr marL="25400">
              <a:lnSpc>
                <a:spcPts val="2090"/>
              </a:lnSpc>
            </a:pPr>
            <a:fld id="{81D60167-4931-47E6-BA6A-407CBD079E47}" type="slidenum">
              <a:rPr lang="en-GB" smtClean="0"/>
              <a:t>‹#›</a:t>
            </a:fld>
            <a:endParaRPr lang="en-GB" dirty="0"/>
          </a:p>
        </p:txBody>
      </p:sp>
      <p:grpSp>
        <p:nvGrpSpPr>
          <p:cNvPr id="12" name="Group 11">
            <a:extLst>
              <a:ext uri="{FF2B5EF4-FFF2-40B4-BE49-F238E27FC236}">
                <a16:creationId xmlns:a16="http://schemas.microsoft.com/office/drawing/2014/main" id="{92179DC9-D4C8-424E-9364-5AF12F7AD851}"/>
              </a:ext>
            </a:extLst>
          </p:cNvPr>
          <p:cNvGrpSpPr/>
          <p:nvPr userDrawn="1"/>
        </p:nvGrpSpPr>
        <p:grpSpPr>
          <a:xfrm>
            <a:off x="10896600" y="6056335"/>
            <a:ext cx="318159" cy="461246"/>
            <a:chOff x="11120177" y="6056335"/>
            <a:chExt cx="318159" cy="461246"/>
          </a:xfrm>
        </p:grpSpPr>
        <p:sp>
          <p:nvSpPr>
            <p:cNvPr id="13" name="object 5">
              <a:extLst>
                <a:ext uri="{FF2B5EF4-FFF2-40B4-BE49-F238E27FC236}">
                  <a16:creationId xmlns:a16="http://schemas.microsoft.com/office/drawing/2014/main" id="{EDC175D7-C5E2-4122-BD43-E8C7E1A80CEA}"/>
                </a:ext>
              </a:extLst>
            </p:cNvPr>
            <p:cNvSpPr/>
            <p:nvPr/>
          </p:nvSpPr>
          <p:spPr>
            <a:xfrm>
              <a:off x="11210779" y="6056335"/>
              <a:ext cx="137160" cy="45085"/>
            </a:xfrm>
            <a:custGeom>
              <a:avLst/>
              <a:gdLst/>
              <a:ahLst/>
              <a:cxnLst/>
              <a:rect l="l" t="t" r="r" b="b"/>
              <a:pathLst>
                <a:path w="137159" h="45085">
                  <a:moveTo>
                    <a:pt x="18110" y="5575"/>
                  </a:moveTo>
                  <a:lnTo>
                    <a:pt x="11595" y="7124"/>
                  </a:lnTo>
                  <a:lnTo>
                    <a:pt x="5549" y="8991"/>
                  </a:lnTo>
                  <a:lnTo>
                    <a:pt x="0" y="11074"/>
                  </a:lnTo>
                  <a:lnTo>
                    <a:pt x="23342" y="44602"/>
                  </a:lnTo>
                  <a:lnTo>
                    <a:pt x="56642" y="38303"/>
                  </a:lnTo>
                  <a:lnTo>
                    <a:pt x="62280" y="37795"/>
                  </a:lnTo>
                  <a:lnTo>
                    <a:pt x="118267" y="37795"/>
                  </a:lnTo>
                  <a:lnTo>
                    <a:pt x="128498" y="23107"/>
                  </a:lnTo>
                  <a:lnTo>
                    <a:pt x="41545" y="23107"/>
                  </a:lnTo>
                  <a:lnTo>
                    <a:pt x="34407" y="21772"/>
                  </a:lnTo>
                  <a:lnTo>
                    <a:pt x="29636" y="18739"/>
                  </a:lnTo>
                  <a:lnTo>
                    <a:pt x="25336" y="14008"/>
                  </a:lnTo>
                  <a:lnTo>
                    <a:pt x="18110" y="5575"/>
                  </a:lnTo>
                  <a:close/>
                </a:path>
                <a:path w="137159" h="45085">
                  <a:moveTo>
                    <a:pt x="118267" y="37795"/>
                  </a:moveTo>
                  <a:lnTo>
                    <a:pt x="74587" y="37795"/>
                  </a:lnTo>
                  <a:lnTo>
                    <a:pt x="80225" y="38303"/>
                  </a:lnTo>
                  <a:lnTo>
                    <a:pt x="113525" y="44602"/>
                  </a:lnTo>
                  <a:lnTo>
                    <a:pt x="118267" y="37795"/>
                  </a:lnTo>
                  <a:close/>
                </a:path>
                <a:path w="137159" h="45085">
                  <a:moveTo>
                    <a:pt x="74587" y="37795"/>
                  </a:moveTo>
                  <a:lnTo>
                    <a:pt x="62280" y="37795"/>
                  </a:lnTo>
                  <a:lnTo>
                    <a:pt x="67919" y="37820"/>
                  </a:lnTo>
                  <a:lnTo>
                    <a:pt x="74587" y="37795"/>
                  </a:lnTo>
                  <a:close/>
                </a:path>
                <a:path w="137159" h="45085">
                  <a:moveTo>
                    <a:pt x="68745" y="0"/>
                  </a:moveTo>
                  <a:lnTo>
                    <a:pt x="63576" y="12"/>
                  </a:lnTo>
                  <a:lnTo>
                    <a:pt x="59131" y="177"/>
                  </a:lnTo>
                  <a:lnTo>
                    <a:pt x="54724" y="431"/>
                  </a:lnTo>
                  <a:lnTo>
                    <a:pt x="52946" y="22745"/>
                  </a:lnTo>
                  <a:lnTo>
                    <a:pt x="41545" y="23107"/>
                  </a:lnTo>
                  <a:lnTo>
                    <a:pt x="95329" y="23107"/>
                  </a:lnTo>
                  <a:lnTo>
                    <a:pt x="83934" y="22745"/>
                  </a:lnTo>
                  <a:lnTo>
                    <a:pt x="82143" y="431"/>
                  </a:lnTo>
                  <a:lnTo>
                    <a:pt x="77749" y="177"/>
                  </a:lnTo>
                  <a:lnTo>
                    <a:pt x="73291" y="12"/>
                  </a:lnTo>
                  <a:lnTo>
                    <a:pt x="68745" y="0"/>
                  </a:lnTo>
                  <a:close/>
                </a:path>
                <a:path w="137159" h="45085">
                  <a:moveTo>
                    <a:pt x="118757" y="5575"/>
                  </a:moveTo>
                  <a:lnTo>
                    <a:pt x="111531" y="14008"/>
                  </a:lnTo>
                  <a:lnTo>
                    <a:pt x="107237" y="18739"/>
                  </a:lnTo>
                  <a:lnTo>
                    <a:pt x="102466" y="21772"/>
                  </a:lnTo>
                  <a:lnTo>
                    <a:pt x="95329" y="23107"/>
                  </a:lnTo>
                  <a:lnTo>
                    <a:pt x="128498" y="23107"/>
                  </a:lnTo>
                  <a:lnTo>
                    <a:pt x="136880" y="11074"/>
                  </a:lnTo>
                  <a:lnTo>
                    <a:pt x="131318" y="8991"/>
                  </a:lnTo>
                  <a:lnTo>
                    <a:pt x="125285" y="7124"/>
                  </a:lnTo>
                  <a:lnTo>
                    <a:pt x="118757" y="5575"/>
                  </a:lnTo>
                  <a:close/>
                </a:path>
              </a:pathLst>
            </a:custGeom>
            <a:solidFill>
              <a:srgbClr val="12316D"/>
            </a:solidFill>
          </p:spPr>
          <p:txBody>
            <a:bodyPr wrap="square" lIns="0" tIns="0" rIns="0" bIns="0" rtlCol="0"/>
            <a:lstStyle/>
            <a:p>
              <a:endParaRPr/>
            </a:p>
          </p:txBody>
        </p:sp>
        <p:sp>
          <p:nvSpPr>
            <p:cNvPr id="14" name="object 6">
              <a:extLst>
                <a:ext uri="{FF2B5EF4-FFF2-40B4-BE49-F238E27FC236}">
                  <a16:creationId xmlns:a16="http://schemas.microsoft.com/office/drawing/2014/main" id="{69341BFE-74BF-4051-ABE9-784CE7DEC79A}"/>
                </a:ext>
              </a:extLst>
            </p:cNvPr>
            <p:cNvSpPr/>
            <p:nvPr/>
          </p:nvSpPr>
          <p:spPr>
            <a:xfrm>
              <a:off x="11120201" y="6082220"/>
              <a:ext cx="318135" cy="233679"/>
            </a:xfrm>
            <a:custGeom>
              <a:avLst/>
              <a:gdLst/>
              <a:ahLst/>
              <a:cxnLst/>
              <a:rect l="l" t="t" r="r" b="b"/>
              <a:pathLst>
                <a:path w="318134" h="233679">
                  <a:moveTo>
                    <a:pt x="318046" y="73685"/>
                  </a:moveTo>
                  <a:lnTo>
                    <a:pt x="276885" y="73685"/>
                  </a:lnTo>
                  <a:lnTo>
                    <a:pt x="277418" y="74002"/>
                  </a:lnTo>
                  <a:lnTo>
                    <a:pt x="277418" y="209943"/>
                  </a:lnTo>
                  <a:lnTo>
                    <a:pt x="277596" y="210273"/>
                  </a:lnTo>
                  <a:lnTo>
                    <a:pt x="317207" y="233133"/>
                  </a:lnTo>
                  <a:lnTo>
                    <a:pt x="318046" y="232651"/>
                  </a:lnTo>
                  <a:lnTo>
                    <a:pt x="318046" y="73685"/>
                  </a:lnTo>
                  <a:close/>
                </a:path>
                <a:path w="318134" h="233679">
                  <a:moveTo>
                    <a:pt x="3543" y="0"/>
                  </a:moveTo>
                  <a:lnTo>
                    <a:pt x="888" y="888"/>
                  </a:lnTo>
                  <a:lnTo>
                    <a:pt x="0" y="2120"/>
                  </a:lnTo>
                  <a:lnTo>
                    <a:pt x="69" y="28746"/>
                  </a:lnTo>
                  <a:lnTo>
                    <a:pt x="24165" y="62369"/>
                  </a:lnTo>
                  <a:lnTo>
                    <a:pt x="155625" y="139890"/>
                  </a:lnTo>
                  <a:lnTo>
                    <a:pt x="158927" y="140868"/>
                  </a:lnTo>
                  <a:lnTo>
                    <a:pt x="160248" y="140804"/>
                  </a:lnTo>
                  <a:lnTo>
                    <a:pt x="161239" y="140538"/>
                  </a:lnTo>
                  <a:lnTo>
                    <a:pt x="162407" y="139890"/>
                  </a:lnTo>
                  <a:lnTo>
                    <a:pt x="276885" y="73685"/>
                  </a:lnTo>
                  <a:lnTo>
                    <a:pt x="318046" y="73685"/>
                  </a:lnTo>
                  <a:lnTo>
                    <a:pt x="318046" y="40555"/>
                  </a:lnTo>
                  <a:lnTo>
                    <a:pt x="81867" y="40555"/>
                  </a:lnTo>
                  <a:lnTo>
                    <a:pt x="73123" y="40186"/>
                  </a:lnTo>
                  <a:lnTo>
                    <a:pt x="23744" y="19943"/>
                  </a:lnTo>
                  <a:lnTo>
                    <a:pt x="5003" y="457"/>
                  </a:lnTo>
                  <a:lnTo>
                    <a:pt x="3543" y="0"/>
                  </a:lnTo>
                  <a:close/>
                </a:path>
                <a:path w="318134" h="233679">
                  <a:moveTo>
                    <a:pt x="153060" y="30149"/>
                  </a:moveTo>
                  <a:lnTo>
                    <a:pt x="147358" y="30657"/>
                  </a:lnTo>
                  <a:lnTo>
                    <a:pt x="106730" y="38341"/>
                  </a:lnTo>
                  <a:lnTo>
                    <a:pt x="93112" y="40094"/>
                  </a:lnTo>
                  <a:lnTo>
                    <a:pt x="81867" y="40555"/>
                  </a:lnTo>
                  <a:lnTo>
                    <a:pt x="236153" y="40555"/>
                  </a:lnTo>
                  <a:lnTo>
                    <a:pt x="224913" y="40094"/>
                  </a:lnTo>
                  <a:lnTo>
                    <a:pt x="211302" y="38341"/>
                  </a:lnTo>
                  <a:lnTo>
                    <a:pt x="170662" y="30657"/>
                  </a:lnTo>
                  <a:lnTo>
                    <a:pt x="165399" y="30187"/>
                  </a:lnTo>
                  <a:lnTo>
                    <a:pt x="159296" y="30187"/>
                  </a:lnTo>
                  <a:lnTo>
                    <a:pt x="153060" y="30149"/>
                  </a:lnTo>
                  <a:close/>
                </a:path>
                <a:path w="318134" h="233679">
                  <a:moveTo>
                    <a:pt x="314490" y="0"/>
                  </a:moveTo>
                  <a:lnTo>
                    <a:pt x="313016" y="457"/>
                  </a:lnTo>
                  <a:lnTo>
                    <a:pt x="312178" y="1574"/>
                  </a:lnTo>
                  <a:lnTo>
                    <a:pt x="306069" y="8978"/>
                  </a:lnTo>
                  <a:lnTo>
                    <a:pt x="266447" y="35282"/>
                  </a:lnTo>
                  <a:lnTo>
                    <a:pt x="236153" y="40555"/>
                  </a:lnTo>
                  <a:lnTo>
                    <a:pt x="318046" y="40555"/>
                  </a:lnTo>
                  <a:lnTo>
                    <a:pt x="318033" y="13398"/>
                  </a:lnTo>
                  <a:lnTo>
                    <a:pt x="318033" y="2120"/>
                  </a:lnTo>
                  <a:lnTo>
                    <a:pt x="317144" y="888"/>
                  </a:lnTo>
                  <a:lnTo>
                    <a:pt x="314490" y="0"/>
                  </a:lnTo>
                  <a:close/>
                </a:path>
                <a:path w="318134" h="233679">
                  <a:moveTo>
                    <a:pt x="164972" y="30149"/>
                  </a:moveTo>
                  <a:lnTo>
                    <a:pt x="159296" y="30187"/>
                  </a:lnTo>
                  <a:lnTo>
                    <a:pt x="165399" y="30187"/>
                  </a:lnTo>
                  <a:lnTo>
                    <a:pt x="164972" y="30149"/>
                  </a:lnTo>
                  <a:close/>
                </a:path>
                <a:path w="318134" h="233679">
                  <a:moveTo>
                    <a:pt x="318046" y="13385"/>
                  </a:moveTo>
                  <a:close/>
                </a:path>
              </a:pathLst>
            </a:custGeom>
            <a:solidFill>
              <a:srgbClr val="12316D"/>
            </a:solidFill>
          </p:spPr>
          <p:txBody>
            <a:bodyPr wrap="square" lIns="0" tIns="0" rIns="0" bIns="0" rtlCol="0"/>
            <a:lstStyle/>
            <a:p>
              <a:endParaRPr/>
            </a:p>
          </p:txBody>
        </p:sp>
        <p:sp>
          <p:nvSpPr>
            <p:cNvPr id="15" name="object 7">
              <a:extLst>
                <a:ext uri="{FF2B5EF4-FFF2-40B4-BE49-F238E27FC236}">
                  <a16:creationId xmlns:a16="http://schemas.microsoft.com/office/drawing/2014/main" id="{E1F97E46-9C1E-4735-B305-CCA4F71B1357}"/>
                </a:ext>
              </a:extLst>
            </p:cNvPr>
            <p:cNvSpPr/>
            <p:nvPr/>
          </p:nvSpPr>
          <p:spPr>
            <a:xfrm>
              <a:off x="11120177" y="6175639"/>
              <a:ext cx="318135" cy="238760"/>
            </a:xfrm>
            <a:custGeom>
              <a:avLst/>
              <a:gdLst/>
              <a:ahLst/>
              <a:cxnLst/>
              <a:rect l="l" t="t" r="r" b="b"/>
              <a:pathLst>
                <a:path w="318134" h="238760">
                  <a:moveTo>
                    <a:pt x="1701" y="0"/>
                  </a:moveTo>
                  <a:lnTo>
                    <a:pt x="0" y="622"/>
                  </a:lnTo>
                  <a:lnTo>
                    <a:pt x="0" y="27774"/>
                  </a:lnTo>
                  <a:lnTo>
                    <a:pt x="190" y="29743"/>
                  </a:lnTo>
                  <a:lnTo>
                    <a:pt x="876" y="37795"/>
                  </a:lnTo>
                  <a:lnTo>
                    <a:pt x="3340" y="45478"/>
                  </a:lnTo>
                  <a:lnTo>
                    <a:pt x="7302" y="52298"/>
                  </a:lnTo>
                  <a:lnTo>
                    <a:pt x="8915" y="55117"/>
                  </a:lnTo>
                  <a:lnTo>
                    <a:pt x="10871" y="57937"/>
                  </a:lnTo>
                  <a:lnTo>
                    <a:pt x="17398" y="65277"/>
                  </a:lnTo>
                  <a:lnTo>
                    <a:pt x="21869" y="68960"/>
                  </a:lnTo>
                  <a:lnTo>
                    <a:pt x="315506" y="238417"/>
                  </a:lnTo>
                  <a:lnTo>
                    <a:pt x="316255" y="238112"/>
                  </a:lnTo>
                  <a:lnTo>
                    <a:pt x="317131" y="234632"/>
                  </a:lnTo>
                  <a:lnTo>
                    <a:pt x="317626" y="231736"/>
                  </a:lnTo>
                  <a:lnTo>
                    <a:pt x="317868" y="228777"/>
                  </a:lnTo>
                  <a:lnTo>
                    <a:pt x="318071" y="226809"/>
                  </a:lnTo>
                  <a:lnTo>
                    <a:pt x="318071" y="188683"/>
                  </a:lnTo>
                  <a:lnTo>
                    <a:pt x="317880" y="188353"/>
                  </a:lnTo>
                  <a:lnTo>
                    <a:pt x="66992" y="43560"/>
                  </a:lnTo>
                  <a:lnTo>
                    <a:pt x="60807" y="40081"/>
                  </a:lnTo>
                  <a:lnTo>
                    <a:pt x="49098" y="33324"/>
                  </a:lnTo>
                  <a:lnTo>
                    <a:pt x="10759" y="8361"/>
                  </a:lnTo>
                  <a:lnTo>
                    <a:pt x="2628" y="1028"/>
                  </a:lnTo>
                  <a:lnTo>
                    <a:pt x="1701" y="0"/>
                  </a:lnTo>
                  <a:close/>
                </a:path>
              </a:pathLst>
            </a:custGeom>
            <a:solidFill>
              <a:srgbClr val="12316D"/>
            </a:solidFill>
          </p:spPr>
          <p:txBody>
            <a:bodyPr wrap="square" lIns="0" tIns="0" rIns="0" bIns="0" rtlCol="0"/>
            <a:lstStyle/>
            <a:p>
              <a:endParaRPr/>
            </a:p>
          </p:txBody>
        </p:sp>
        <p:sp>
          <p:nvSpPr>
            <p:cNvPr id="16" name="object 8">
              <a:extLst>
                <a:ext uri="{FF2B5EF4-FFF2-40B4-BE49-F238E27FC236}">
                  <a16:creationId xmlns:a16="http://schemas.microsoft.com/office/drawing/2014/main" id="{D4DD3FFD-E336-4882-9E1F-E0D7E224D09F}"/>
                </a:ext>
              </a:extLst>
            </p:cNvPr>
            <p:cNvSpPr/>
            <p:nvPr/>
          </p:nvSpPr>
          <p:spPr>
            <a:xfrm>
              <a:off x="11120177" y="6275152"/>
              <a:ext cx="289560" cy="198120"/>
            </a:xfrm>
            <a:custGeom>
              <a:avLst/>
              <a:gdLst/>
              <a:ahLst/>
              <a:cxnLst/>
              <a:rect l="l" t="t" r="r" b="b"/>
              <a:pathLst>
                <a:path w="289559" h="198120">
                  <a:moveTo>
                    <a:pt x="1701" y="0"/>
                  </a:moveTo>
                  <a:lnTo>
                    <a:pt x="0" y="635"/>
                  </a:lnTo>
                  <a:lnTo>
                    <a:pt x="0" y="27774"/>
                  </a:lnTo>
                  <a:lnTo>
                    <a:pt x="190" y="29756"/>
                  </a:lnTo>
                  <a:lnTo>
                    <a:pt x="876" y="37795"/>
                  </a:lnTo>
                  <a:lnTo>
                    <a:pt x="3340" y="45478"/>
                  </a:lnTo>
                  <a:lnTo>
                    <a:pt x="7302" y="52298"/>
                  </a:lnTo>
                  <a:lnTo>
                    <a:pt x="8915" y="55118"/>
                  </a:lnTo>
                  <a:lnTo>
                    <a:pt x="10871" y="57937"/>
                  </a:lnTo>
                  <a:lnTo>
                    <a:pt x="17398" y="65278"/>
                  </a:lnTo>
                  <a:lnTo>
                    <a:pt x="21869" y="68961"/>
                  </a:lnTo>
                  <a:lnTo>
                    <a:pt x="245071" y="197764"/>
                  </a:lnTo>
                  <a:lnTo>
                    <a:pt x="245452" y="197764"/>
                  </a:lnTo>
                  <a:lnTo>
                    <a:pt x="288988" y="172643"/>
                  </a:lnTo>
                  <a:lnTo>
                    <a:pt x="288988" y="171678"/>
                  </a:lnTo>
                  <a:lnTo>
                    <a:pt x="66992" y="43561"/>
                  </a:lnTo>
                  <a:lnTo>
                    <a:pt x="54851" y="36677"/>
                  </a:lnTo>
                  <a:lnTo>
                    <a:pt x="42697" y="29565"/>
                  </a:lnTo>
                  <a:lnTo>
                    <a:pt x="32902" y="23597"/>
                  </a:lnTo>
                  <a:lnTo>
                    <a:pt x="21553" y="16206"/>
                  </a:lnTo>
                  <a:lnTo>
                    <a:pt x="10759" y="8361"/>
                  </a:lnTo>
                  <a:lnTo>
                    <a:pt x="2628" y="1028"/>
                  </a:lnTo>
                  <a:lnTo>
                    <a:pt x="1701" y="0"/>
                  </a:lnTo>
                  <a:close/>
                </a:path>
              </a:pathLst>
            </a:custGeom>
            <a:solidFill>
              <a:srgbClr val="12316D"/>
            </a:solidFill>
          </p:spPr>
          <p:txBody>
            <a:bodyPr wrap="square" lIns="0" tIns="0" rIns="0" bIns="0" rtlCol="0"/>
            <a:lstStyle/>
            <a:p>
              <a:endParaRPr/>
            </a:p>
          </p:txBody>
        </p:sp>
        <p:sp>
          <p:nvSpPr>
            <p:cNvPr id="17" name="object 9">
              <a:extLst>
                <a:ext uri="{FF2B5EF4-FFF2-40B4-BE49-F238E27FC236}">
                  <a16:creationId xmlns:a16="http://schemas.microsoft.com/office/drawing/2014/main" id="{66E44B3E-FDDB-4479-B41E-EF8ECA0B380C}"/>
                </a:ext>
              </a:extLst>
            </p:cNvPr>
            <p:cNvSpPr/>
            <p:nvPr/>
          </p:nvSpPr>
          <p:spPr>
            <a:xfrm>
              <a:off x="11120177" y="6374668"/>
              <a:ext cx="202755" cy="142913"/>
            </a:xfrm>
            <a:prstGeom prst="rect">
              <a:avLst/>
            </a:prstGeom>
            <a:blipFill>
              <a:blip r:embed="rId2" cstate="print"/>
              <a:stretch>
                <a:fillRect/>
              </a:stretch>
            </a:blipFill>
          </p:spPr>
          <p:txBody>
            <a:bodyPr wrap="square" lIns="0" tIns="0" rIns="0" bIns="0" rtlCol="0"/>
            <a:lstStyle/>
            <a:p>
              <a:endParaRPr/>
            </a:p>
          </p:txBody>
        </p:sp>
      </p:grpSp>
      <p:sp>
        <p:nvSpPr>
          <p:cNvPr id="2" name="Title 1">
            <a:extLst>
              <a:ext uri="{FF2B5EF4-FFF2-40B4-BE49-F238E27FC236}">
                <a16:creationId xmlns:a16="http://schemas.microsoft.com/office/drawing/2014/main" id="{0D995E1C-58CA-475E-90A2-88552452614F}"/>
              </a:ext>
            </a:extLst>
          </p:cNvPr>
          <p:cNvSpPr>
            <a:spLocks noGrp="1"/>
          </p:cNvSpPr>
          <p:nvPr>
            <p:ph type="title" hasCustomPrompt="1"/>
          </p:nvPr>
        </p:nvSpPr>
        <p:spPr/>
        <p:txBody>
          <a:bodyPr/>
          <a:lstStyle>
            <a:lvl1pPr>
              <a:lnSpc>
                <a:spcPct val="90000"/>
              </a:lnSpc>
              <a:defRPr>
                <a:solidFill>
                  <a:schemeClr val="bg1"/>
                </a:solidFill>
              </a:defRPr>
            </a:lvl1pPr>
          </a:lstStyle>
          <a:p>
            <a:r>
              <a:rPr lang="en-US"/>
              <a:t>Click to edit Title</a:t>
            </a:r>
            <a:endParaRPr lang="en-GB"/>
          </a:p>
        </p:txBody>
      </p:sp>
      <p:sp>
        <p:nvSpPr>
          <p:cNvPr id="19" name="object 4">
            <a:extLst>
              <a:ext uri="{FF2B5EF4-FFF2-40B4-BE49-F238E27FC236}">
                <a16:creationId xmlns:a16="http://schemas.microsoft.com/office/drawing/2014/main" id="{50DC5227-59F3-4AF0-91E6-EC1A267980CA}"/>
              </a:ext>
            </a:extLst>
          </p:cNvPr>
          <p:cNvSpPr/>
          <p:nvPr userDrawn="1"/>
        </p:nvSpPr>
        <p:spPr>
          <a:xfrm>
            <a:off x="0" y="5345315"/>
            <a:ext cx="1524000" cy="1513301"/>
          </a:xfrm>
          <a:custGeom>
            <a:avLst/>
            <a:gdLst/>
            <a:ahLst/>
            <a:cxnLst/>
            <a:rect l="l" t="t" r="r" b="b"/>
            <a:pathLst>
              <a:path w="2894330" h="2874009">
                <a:moveTo>
                  <a:pt x="0" y="0"/>
                </a:moveTo>
                <a:lnTo>
                  <a:pt x="0" y="2873392"/>
                </a:lnTo>
                <a:lnTo>
                  <a:pt x="2893847" y="2873392"/>
                </a:lnTo>
                <a:lnTo>
                  <a:pt x="1223276" y="1909354"/>
                </a:lnTo>
                <a:lnTo>
                  <a:pt x="1180063" y="1883794"/>
                </a:lnTo>
                <a:lnTo>
                  <a:pt x="1137497" y="1857433"/>
                </a:lnTo>
                <a:lnTo>
                  <a:pt x="1095584" y="1830284"/>
                </a:lnTo>
                <a:lnTo>
                  <a:pt x="1054331" y="1802362"/>
                </a:lnTo>
                <a:lnTo>
                  <a:pt x="1013745" y="1773678"/>
                </a:lnTo>
                <a:lnTo>
                  <a:pt x="973832" y="1744246"/>
                </a:lnTo>
                <a:lnTo>
                  <a:pt x="934599" y="1714079"/>
                </a:lnTo>
                <a:lnTo>
                  <a:pt x="896053" y="1683191"/>
                </a:lnTo>
                <a:lnTo>
                  <a:pt x="858200" y="1651594"/>
                </a:lnTo>
                <a:lnTo>
                  <a:pt x="821047" y="1619301"/>
                </a:lnTo>
                <a:lnTo>
                  <a:pt x="784601" y="1586326"/>
                </a:lnTo>
                <a:lnTo>
                  <a:pt x="748869" y="1552683"/>
                </a:lnTo>
                <a:lnTo>
                  <a:pt x="713856" y="1518383"/>
                </a:lnTo>
                <a:lnTo>
                  <a:pt x="679571" y="1483440"/>
                </a:lnTo>
                <a:lnTo>
                  <a:pt x="646018" y="1447868"/>
                </a:lnTo>
                <a:lnTo>
                  <a:pt x="610400" y="1408580"/>
                </a:lnTo>
                <a:lnTo>
                  <a:pt x="602043" y="1399195"/>
                </a:lnTo>
                <a:lnTo>
                  <a:pt x="599185" y="1396083"/>
                </a:lnTo>
                <a:lnTo>
                  <a:pt x="560623" y="1351693"/>
                </a:lnTo>
                <a:lnTo>
                  <a:pt x="526268" y="1310088"/>
                </a:lnTo>
                <a:lnTo>
                  <a:pt x="493313" y="1268119"/>
                </a:lnTo>
                <a:lnTo>
                  <a:pt x="461729" y="1225838"/>
                </a:lnTo>
                <a:lnTo>
                  <a:pt x="431489" y="1183295"/>
                </a:lnTo>
                <a:lnTo>
                  <a:pt x="402566" y="1140542"/>
                </a:lnTo>
                <a:lnTo>
                  <a:pt x="374931" y="1097628"/>
                </a:lnTo>
                <a:lnTo>
                  <a:pt x="348557" y="1054607"/>
                </a:lnTo>
                <a:lnTo>
                  <a:pt x="323418" y="1011527"/>
                </a:lnTo>
                <a:lnTo>
                  <a:pt x="299090" y="968681"/>
                </a:lnTo>
                <a:lnTo>
                  <a:pt x="275622" y="925354"/>
                </a:lnTo>
                <a:lnTo>
                  <a:pt x="253020" y="881561"/>
                </a:lnTo>
                <a:lnTo>
                  <a:pt x="231291" y="837315"/>
                </a:lnTo>
                <a:lnTo>
                  <a:pt x="210444" y="792629"/>
                </a:lnTo>
                <a:lnTo>
                  <a:pt x="190485" y="747515"/>
                </a:lnTo>
                <a:lnTo>
                  <a:pt x="171422" y="701988"/>
                </a:lnTo>
                <a:lnTo>
                  <a:pt x="153262" y="656061"/>
                </a:lnTo>
                <a:lnTo>
                  <a:pt x="136013" y="609746"/>
                </a:lnTo>
                <a:lnTo>
                  <a:pt x="119681" y="563057"/>
                </a:lnTo>
                <a:lnTo>
                  <a:pt x="104274" y="516007"/>
                </a:lnTo>
                <a:lnTo>
                  <a:pt x="89800" y="468609"/>
                </a:lnTo>
                <a:lnTo>
                  <a:pt x="76266" y="420876"/>
                </a:lnTo>
                <a:lnTo>
                  <a:pt x="63678" y="372822"/>
                </a:lnTo>
                <a:lnTo>
                  <a:pt x="52045" y="324459"/>
                </a:lnTo>
                <a:lnTo>
                  <a:pt x="41374" y="275802"/>
                </a:lnTo>
                <a:lnTo>
                  <a:pt x="31672" y="226862"/>
                </a:lnTo>
                <a:lnTo>
                  <a:pt x="22946" y="177654"/>
                </a:lnTo>
                <a:lnTo>
                  <a:pt x="15204" y="128190"/>
                </a:lnTo>
                <a:lnTo>
                  <a:pt x="8454" y="78483"/>
                </a:lnTo>
                <a:lnTo>
                  <a:pt x="2701" y="28547"/>
                </a:lnTo>
                <a:lnTo>
                  <a:pt x="0" y="0"/>
                </a:lnTo>
                <a:close/>
              </a:path>
            </a:pathLst>
          </a:custGeom>
          <a:solidFill>
            <a:schemeClr val="tx2"/>
          </a:solidFill>
        </p:spPr>
        <p:txBody>
          <a:bodyPr wrap="square" lIns="0" tIns="0" rIns="0" bIns="0" rtlCol="0"/>
          <a:lstStyle/>
          <a:p>
            <a:endParaRPr/>
          </a:p>
        </p:txBody>
      </p:sp>
      <p:sp>
        <p:nvSpPr>
          <p:cNvPr id="4" name="Text Placeholder 3">
            <a:extLst>
              <a:ext uri="{FF2B5EF4-FFF2-40B4-BE49-F238E27FC236}">
                <a16:creationId xmlns:a16="http://schemas.microsoft.com/office/drawing/2014/main" id="{B187703A-691B-4B2E-AB9D-3FBAD0D02310}"/>
              </a:ext>
            </a:extLst>
          </p:cNvPr>
          <p:cNvSpPr>
            <a:spLocks noGrp="1"/>
          </p:cNvSpPr>
          <p:nvPr>
            <p:ph type="body" sz="quarter" idx="12"/>
          </p:nvPr>
        </p:nvSpPr>
        <p:spPr>
          <a:xfrm>
            <a:off x="990704" y="2009662"/>
            <a:ext cx="10447617" cy="3705338"/>
          </a:xfrm>
        </p:spPr>
        <p:txBody>
          <a:bodyPr/>
          <a:lstStyle>
            <a:lvl1pPr>
              <a:defRPr>
                <a:solidFill>
                  <a:schemeClr val="bg1"/>
                </a:solidFill>
              </a:defRPr>
            </a:lvl1pPr>
            <a:lvl2pPr>
              <a:buClr>
                <a:schemeClr val="bg1"/>
              </a:buClr>
              <a:defRPr>
                <a:solidFill>
                  <a:schemeClr val="bg1"/>
                </a:solidFill>
              </a:defRPr>
            </a:lvl2pPr>
            <a:lvl3pPr>
              <a:buClr>
                <a:schemeClr val="bg1"/>
              </a:buClr>
              <a:defRPr>
                <a:solidFill>
                  <a:schemeClr val="bg1"/>
                </a:solidFill>
              </a:defRPr>
            </a:lvl3pPr>
            <a:lvl4pPr>
              <a:buClr>
                <a:schemeClr val="bg1"/>
              </a:buClr>
              <a:defRPr>
                <a:solidFill>
                  <a:schemeClr val="bg1"/>
                </a:solidFill>
              </a:defRPr>
            </a:lvl4pPr>
            <a:lvl5pPr>
              <a:buClr>
                <a:schemeClr val="bg1"/>
              </a:buClr>
              <a:defRPr>
                <a:solidFill>
                  <a:schemeClr val="bg1"/>
                </a:solidFill>
              </a:defRPr>
            </a:lvl5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Tree>
    <p:extLst>
      <p:ext uri="{BB962C8B-B14F-4D97-AF65-F5344CB8AC3E}">
        <p14:creationId xmlns:p14="http://schemas.microsoft.com/office/powerpoint/2010/main" val="37858591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Title and Content NAVY BLUE">
    <p:spTree>
      <p:nvGrpSpPr>
        <p:cNvPr id="1" name=""/>
        <p:cNvGrpSpPr/>
        <p:nvPr/>
      </p:nvGrpSpPr>
      <p:grpSpPr>
        <a:xfrm>
          <a:off x="0" y="0"/>
          <a:ext cx="0" cy="0"/>
          <a:chOff x="0" y="0"/>
          <a:chExt cx="0" cy="0"/>
        </a:xfrm>
      </p:grpSpPr>
      <p:sp>
        <p:nvSpPr>
          <p:cNvPr id="19" name="object 2">
            <a:extLst>
              <a:ext uri="{FF2B5EF4-FFF2-40B4-BE49-F238E27FC236}">
                <a16:creationId xmlns:a16="http://schemas.microsoft.com/office/drawing/2014/main" id="{12CDCA2B-B390-4FDC-BA59-0DAA3C4F05D1}"/>
              </a:ext>
            </a:extLst>
          </p:cNvPr>
          <p:cNvSpPr/>
          <p:nvPr userDrawn="1"/>
        </p:nvSpPr>
        <p:spPr>
          <a:xfrm>
            <a:off x="0" y="0"/>
            <a:ext cx="12193270" cy="6858000"/>
          </a:xfrm>
          <a:custGeom>
            <a:avLst/>
            <a:gdLst/>
            <a:ahLst/>
            <a:cxnLst/>
            <a:rect l="l" t="t" r="r" b="b"/>
            <a:pathLst>
              <a:path w="12193270" h="6858000">
                <a:moveTo>
                  <a:pt x="0" y="6858000"/>
                </a:moveTo>
                <a:lnTo>
                  <a:pt x="12193206" y="6858000"/>
                </a:lnTo>
                <a:lnTo>
                  <a:pt x="12193206" y="0"/>
                </a:lnTo>
                <a:lnTo>
                  <a:pt x="0" y="0"/>
                </a:lnTo>
                <a:lnTo>
                  <a:pt x="0" y="6858000"/>
                </a:lnTo>
                <a:close/>
              </a:path>
            </a:pathLst>
          </a:custGeom>
          <a:solidFill>
            <a:srgbClr val="12326E"/>
          </a:solidFill>
        </p:spPr>
        <p:txBody>
          <a:bodyPr wrap="square" lIns="0" tIns="0" rIns="0" bIns="0" rtlCol="0"/>
          <a:lstStyle/>
          <a:p>
            <a:endParaRPr/>
          </a:p>
        </p:txBody>
      </p:sp>
      <p:sp>
        <p:nvSpPr>
          <p:cNvPr id="10" name="Slide Number Placeholder 9">
            <a:extLst>
              <a:ext uri="{FF2B5EF4-FFF2-40B4-BE49-F238E27FC236}">
                <a16:creationId xmlns:a16="http://schemas.microsoft.com/office/drawing/2014/main" id="{2B7BB693-A7EA-4834-9DF8-392FC9437DD3}"/>
              </a:ext>
            </a:extLst>
          </p:cNvPr>
          <p:cNvSpPr>
            <a:spLocks noGrp="1"/>
          </p:cNvSpPr>
          <p:nvPr>
            <p:ph type="sldNum" sz="quarter" idx="11"/>
          </p:nvPr>
        </p:nvSpPr>
        <p:spPr/>
        <p:txBody>
          <a:bodyPr/>
          <a:lstStyle/>
          <a:p>
            <a:pPr marL="25400">
              <a:lnSpc>
                <a:spcPts val="2090"/>
              </a:lnSpc>
            </a:pPr>
            <a:fld id="{81D60167-4931-47E6-BA6A-407CBD079E47}" type="slidenum">
              <a:rPr lang="en-GB" smtClean="0"/>
              <a:t>‹#›</a:t>
            </a:fld>
            <a:endParaRPr lang="en-GB" dirty="0"/>
          </a:p>
        </p:txBody>
      </p:sp>
      <p:sp>
        <p:nvSpPr>
          <p:cNvPr id="2" name="Title 1">
            <a:extLst>
              <a:ext uri="{FF2B5EF4-FFF2-40B4-BE49-F238E27FC236}">
                <a16:creationId xmlns:a16="http://schemas.microsoft.com/office/drawing/2014/main" id="{0D995E1C-58CA-475E-90A2-88552452614F}"/>
              </a:ext>
            </a:extLst>
          </p:cNvPr>
          <p:cNvSpPr>
            <a:spLocks noGrp="1"/>
          </p:cNvSpPr>
          <p:nvPr>
            <p:ph type="title" hasCustomPrompt="1"/>
          </p:nvPr>
        </p:nvSpPr>
        <p:spPr/>
        <p:txBody>
          <a:bodyPr/>
          <a:lstStyle>
            <a:lvl1pPr>
              <a:lnSpc>
                <a:spcPct val="90000"/>
              </a:lnSpc>
              <a:defRPr>
                <a:solidFill>
                  <a:schemeClr val="bg1"/>
                </a:solidFill>
              </a:defRPr>
            </a:lvl1pPr>
          </a:lstStyle>
          <a:p>
            <a:r>
              <a:rPr lang="en-US"/>
              <a:t>Click to edit Title</a:t>
            </a:r>
            <a:endParaRPr lang="en-GB"/>
          </a:p>
        </p:txBody>
      </p:sp>
      <p:grpSp>
        <p:nvGrpSpPr>
          <p:cNvPr id="22" name="Group 21">
            <a:extLst>
              <a:ext uri="{FF2B5EF4-FFF2-40B4-BE49-F238E27FC236}">
                <a16:creationId xmlns:a16="http://schemas.microsoft.com/office/drawing/2014/main" id="{AF4C5138-73DF-4424-BDE6-2CD7B8CA630C}"/>
              </a:ext>
            </a:extLst>
          </p:cNvPr>
          <p:cNvGrpSpPr/>
          <p:nvPr userDrawn="1"/>
        </p:nvGrpSpPr>
        <p:grpSpPr>
          <a:xfrm>
            <a:off x="10896600" y="6056331"/>
            <a:ext cx="318146" cy="461249"/>
            <a:chOff x="11120183" y="6056331"/>
            <a:chExt cx="318146" cy="461249"/>
          </a:xfrm>
        </p:grpSpPr>
        <p:sp>
          <p:nvSpPr>
            <p:cNvPr id="23" name="bk object 17">
              <a:extLst>
                <a:ext uri="{FF2B5EF4-FFF2-40B4-BE49-F238E27FC236}">
                  <a16:creationId xmlns:a16="http://schemas.microsoft.com/office/drawing/2014/main" id="{2583C172-045C-4FA0-87F9-EF69B19AFF89}"/>
                </a:ext>
              </a:extLst>
            </p:cNvPr>
            <p:cNvSpPr/>
            <p:nvPr/>
          </p:nvSpPr>
          <p:spPr>
            <a:xfrm>
              <a:off x="11210785" y="6056331"/>
              <a:ext cx="137160" cy="45085"/>
            </a:xfrm>
            <a:custGeom>
              <a:avLst/>
              <a:gdLst/>
              <a:ahLst/>
              <a:cxnLst/>
              <a:rect l="l" t="t" r="r" b="b"/>
              <a:pathLst>
                <a:path w="137159" h="45085">
                  <a:moveTo>
                    <a:pt x="18097" y="5588"/>
                  </a:moveTo>
                  <a:lnTo>
                    <a:pt x="11595" y="7124"/>
                  </a:lnTo>
                  <a:lnTo>
                    <a:pt x="5549" y="8991"/>
                  </a:lnTo>
                  <a:lnTo>
                    <a:pt x="0" y="11074"/>
                  </a:lnTo>
                  <a:lnTo>
                    <a:pt x="23329" y="44602"/>
                  </a:lnTo>
                  <a:lnTo>
                    <a:pt x="56642" y="38303"/>
                  </a:lnTo>
                  <a:lnTo>
                    <a:pt x="62280" y="37807"/>
                  </a:lnTo>
                  <a:lnTo>
                    <a:pt x="118255" y="37807"/>
                  </a:lnTo>
                  <a:lnTo>
                    <a:pt x="128486" y="23113"/>
                  </a:lnTo>
                  <a:lnTo>
                    <a:pt x="41534" y="23113"/>
                  </a:lnTo>
                  <a:lnTo>
                    <a:pt x="34401" y="21778"/>
                  </a:lnTo>
                  <a:lnTo>
                    <a:pt x="29634" y="18746"/>
                  </a:lnTo>
                  <a:lnTo>
                    <a:pt x="25336" y="14020"/>
                  </a:lnTo>
                  <a:lnTo>
                    <a:pt x="18097" y="5588"/>
                  </a:lnTo>
                  <a:close/>
                </a:path>
                <a:path w="137159" h="45085">
                  <a:moveTo>
                    <a:pt x="118255" y="37807"/>
                  </a:moveTo>
                  <a:lnTo>
                    <a:pt x="74587" y="37807"/>
                  </a:lnTo>
                  <a:lnTo>
                    <a:pt x="80213" y="38303"/>
                  </a:lnTo>
                  <a:lnTo>
                    <a:pt x="113525" y="44602"/>
                  </a:lnTo>
                  <a:lnTo>
                    <a:pt x="118255" y="37807"/>
                  </a:lnTo>
                  <a:close/>
                </a:path>
                <a:path w="137159" h="45085">
                  <a:moveTo>
                    <a:pt x="74587" y="37807"/>
                  </a:moveTo>
                  <a:lnTo>
                    <a:pt x="62280" y="37807"/>
                  </a:lnTo>
                  <a:lnTo>
                    <a:pt x="67906" y="37820"/>
                  </a:lnTo>
                  <a:lnTo>
                    <a:pt x="74587" y="37807"/>
                  </a:lnTo>
                  <a:close/>
                </a:path>
                <a:path w="137159" h="45085">
                  <a:moveTo>
                    <a:pt x="68732" y="0"/>
                  </a:moveTo>
                  <a:lnTo>
                    <a:pt x="63563" y="12"/>
                  </a:lnTo>
                  <a:lnTo>
                    <a:pt x="59118" y="190"/>
                  </a:lnTo>
                  <a:lnTo>
                    <a:pt x="54711" y="431"/>
                  </a:lnTo>
                  <a:lnTo>
                    <a:pt x="52933" y="22745"/>
                  </a:lnTo>
                  <a:lnTo>
                    <a:pt x="41534" y="23113"/>
                  </a:lnTo>
                  <a:lnTo>
                    <a:pt x="95322" y="23113"/>
                  </a:lnTo>
                  <a:lnTo>
                    <a:pt x="83921" y="22745"/>
                  </a:lnTo>
                  <a:lnTo>
                    <a:pt x="82130" y="431"/>
                  </a:lnTo>
                  <a:lnTo>
                    <a:pt x="77749" y="190"/>
                  </a:lnTo>
                  <a:lnTo>
                    <a:pt x="73279" y="12"/>
                  </a:lnTo>
                  <a:lnTo>
                    <a:pt x="68732" y="0"/>
                  </a:lnTo>
                  <a:close/>
                </a:path>
                <a:path w="137159" h="45085">
                  <a:moveTo>
                    <a:pt x="118757" y="5588"/>
                  </a:moveTo>
                  <a:lnTo>
                    <a:pt x="111531" y="14020"/>
                  </a:lnTo>
                  <a:lnTo>
                    <a:pt x="107231" y="18746"/>
                  </a:lnTo>
                  <a:lnTo>
                    <a:pt x="102460" y="21778"/>
                  </a:lnTo>
                  <a:lnTo>
                    <a:pt x="95322" y="23113"/>
                  </a:lnTo>
                  <a:lnTo>
                    <a:pt x="128486" y="23113"/>
                  </a:lnTo>
                  <a:lnTo>
                    <a:pt x="136867" y="11074"/>
                  </a:lnTo>
                  <a:lnTo>
                    <a:pt x="131305" y="8991"/>
                  </a:lnTo>
                  <a:lnTo>
                    <a:pt x="125272" y="7124"/>
                  </a:lnTo>
                  <a:lnTo>
                    <a:pt x="118757" y="5588"/>
                  </a:lnTo>
                  <a:close/>
                </a:path>
              </a:pathLst>
            </a:custGeom>
            <a:solidFill>
              <a:srgbClr val="FFFFFF"/>
            </a:solidFill>
          </p:spPr>
          <p:txBody>
            <a:bodyPr wrap="square" lIns="0" tIns="0" rIns="0" bIns="0" rtlCol="0"/>
            <a:lstStyle/>
            <a:p>
              <a:endParaRPr/>
            </a:p>
          </p:txBody>
        </p:sp>
        <p:sp>
          <p:nvSpPr>
            <p:cNvPr id="24" name="bk object 18">
              <a:extLst>
                <a:ext uri="{FF2B5EF4-FFF2-40B4-BE49-F238E27FC236}">
                  <a16:creationId xmlns:a16="http://schemas.microsoft.com/office/drawing/2014/main" id="{14E79D10-A7AD-4584-9422-40A0C59CBB46}"/>
                </a:ext>
              </a:extLst>
            </p:cNvPr>
            <p:cNvSpPr/>
            <p:nvPr/>
          </p:nvSpPr>
          <p:spPr>
            <a:xfrm>
              <a:off x="11120194" y="6082220"/>
              <a:ext cx="318135" cy="233679"/>
            </a:xfrm>
            <a:custGeom>
              <a:avLst/>
              <a:gdLst/>
              <a:ahLst/>
              <a:cxnLst/>
              <a:rect l="l" t="t" r="r" b="b"/>
              <a:pathLst>
                <a:path w="318134" h="233679">
                  <a:moveTo>
                    <a:pt x="318058" y="73698"/>
                  </a:moveTo>
                  <a:lnTo>
                    <a:pt x="276898" y="73698"/>
                  </a:lnTo>
                  <a:lnTo>
                    <a:pt x="277310" y="73939"/>
                  </a:lnTo>
                  <a:lnTo>
                    <a:pt x="277418" y="209943"/>
                  </a:lnTo>
                  <a:lnTo>
                    <a:pt x="277596" y="210286"/>
                  </a:lnTo>
                  <a:lnTo>
                    <a:pt x="317207" y="233133"/>
                  </a:lnTo>
                  <a:lnTo>
                    <a:pt x="318058" y="232651"/>
                  </a:lnTo>
                  <a:lnTo>
                    <a:pt x="318058" y="73698"/>
                  </a:lnTo>
                  <a:close/>
                </a:path>
                <a:path w="318134" h="233679">
                  <a:moveTo>
                    <a:pt x="3543" y="0"/>
                  </a:moveTo>
                  <a:lnTo>
                    <a:pt x="888" y="888"/>
                  </a:lnTo>
                  <a:lnTo>
                    <a:pt x="0" y="2120"/>
                  </a:lnTo>
                  <a:lnTo>
                    <a:pt x="84" y="28746"/>
                  </a:lnTo>
                  <a:lnTo>
                    <a:pt x="24177" y="62367"/>
                  </a:lnTo>
                  <a:lnTo>
                    <a:pt x="155625" y="139890"/>
                  </a:lnTo>
                  <a:lnTo>
                    <a:pt x="158940" y="140868"/>
                  </a:lnTo>
                  <a:lnTo>
                    <a:pt x="160248" y="140804"/>
                  </a:lnTo>
                  <a:lnTo>
                    <a:pt x="161239" y="140538"/>
                  </a:lnTo>
                  <a:lnTo>
                    <a:pt x="162420" y="139890"/>
                  </a:lnTo>
                  <a:lnTo>
                    <a:pt x="268135" y="78827"/>
                  </a:lnTo>
                  <a:lnTo>
                    <a:pt x="276453" y="73939"/>
                  </a:lnTo>
                  <a:lnTo>
                    <a:pt x="276898" y="73698"/>
                  </a:lnTo>
                  <a:lnTo>
                    <a:pt x="318058" y="73698"/>
                  </a:lnTo>
                  <a:lnTo>
                    <a:pt x="318058" y="40560"/>
                  </a:lnTo>
                  <a:lnTo>
                    <a:pt x="81868" y="40560"/>
                  </a:lnTo>
                  <a:lnTo>
                    <a:pt x="73128" y="40191"/>
                  </a:lnTo>
                  <a:lnTo>
                    <a:pt x="23746" y="19943"/>
                  </a:lnTo>
                  <a:lnTo>
                    <a:pt x="5003" y="457"/>
                  </a:lnTo>
                  <a:lnTo>
                    <a:pt x="3543" y="0"/>
                  </a:lnTo>
                  <a:close/>
                </a:path>
                <a:path w="318134" h="233679">
                  <a:moveTo>
                    <a:pt x="153060" y="30162"/>
                  </a:moveTo>
                  <a:lnTo>
                    <a:pt x="147370" y="30657"/>
                  </a:lnTo>
                  <a:lnTo>
                    <a:pt x="106730" y="38341"/>
                  </a:lnTo>
                  <a:lnTo>
                    <a:pt x="93112" y="40096"/>
                  </a:lnTo>
                  <a:lnTo>
                    <a:pt x="81868" y="40560"/>
                  </a:lnTo>
                  <a:lnTo>
                    <a:pt x="236161" y="40560"/>
                  </a:lnTo>
                  <a:lnTo>
                    <a:pt x="224924" y="40096"/>
                  </a:lnTo>
                  <a:lnTo>
                    <a:pt x="211315" y="38341"/>
                  </a:lnTo>
                  <a:lnTo>
                    <a:pt x="170662" y="30657"/>
                  </a:lnTo>
                  <a:lnTo>
                    <a:pt x="165264" y="30187"/>
                  </a:lnTo>
                  <a:lnTo>
                    <a:pt x="153060" y="30162"/>
                  </a:lnTo>
                  <a:close/>
                </a:path>
                <a:path w="318134" h="233679">
                  <a:moveTo>
                    <a:pt x="314490" y="0"/>
                  </a:moveTo>
                  <a:lnTo>
                    <a:pt x="313016" y="457"/>
                  </a:lnTo>
                  <a:lnTo>
                    <a:pt x="312191" y="1574"/>
                  </a:lnTo>
                  <a:lnTo>
                    <a:pt x="306082" y="8978"/>
                  </a:lnTo>
                  <a:lnTo>
                    <a:pt x="266454" y="35282"/>
                  </a:lnTo>
                  <a:lnTo>
                    <a:pt x="236161" y="40560"/>
                  </a:lnTo>
                  <a:lnTo>
                    <a:pt x="318058" y="40560"/>
                  </a:lnTo>
                  <a:lnTo>
                    <a:pt x="318033" y="2120"/>
                  </a:lnTo>
                  <a:lnTo>
                    <a:pt x="317144" y="888"/>
                  </a:lnTo>
                  <a:lnTo>
                    <a:pt x="314490" y="0"/>
                  </a:lnTo>
                  <a:close/>
                </a:path>
                <a:path w="318134" h="233679">
                  <a:moveTo>
                    <a:pt x="164972" y="30162"/>
                  </a:moveTo>
                  <a:lnTo>
                    <a:pt x="159296" y="30187"/>
                  </a:lnTo>
                  <a:lnTo>
                    <a:pt x="165264" y="30187"/>
                  </a:lnTo>
                  <a:lnTo>
                    <a:pt x="164972" y="30162"/>
                  </a:lnTo>
                  <a:close/>
                </a:path>
                <a:path w="318134" h="233679">
                  <a:moveTo>
                    <a:pt x="318058" y="13385"/>
                  </a:moveTo>
                  <a:close/>
                </a:path>
              </a:pathLst>
            </a:custGeom>
            <a:solidFill>
              <a:srgbClr val="FFFFFF"/>
            </a:solidFill>
          </p:spPr>
          <p:txBody>
            <a:bodyPr wrap="square" lIns="0" tIns="0" rIns="0" bIns="0" rtlCol="0"/>
            <a:lstStyle/>
            <a:p>
              <a:endParaRPr/>
            </a:p>
          </p:txBody>
        </p:sp>
        <p:sp>
          <p:nvSpPr>
            <p:cNvPr id="25" name="bk object 19">
              <a:extLst>
                <a:ext uri="{FF2B5EF4-FFF2-40B4-BE49-F238E27FC236}">
                  <a16:creationId xmlns:a16="http://schemas.microsoft.com/office/drawing/2014/main" id="{BBDDE385-2742-4B0E-AC4F-B28E84B76B14}"/>
                </a:ext>
              </a:extLst>
            </p:cNvPr>
            <p:cNvSpPr/>
            <p:nvPr/>
          </p:nvSpPr>
          <p:spPr>
            <a:xfrm>
              <a:off x="11120183" y="6175635"/>
              <a:ext cx="318135" cy="238760"/>
            </a:xfrm>
            <a:custGeom>
              <a:avLst/>
              <a:gdLst/>
              <a:ahLst/>
              <a:cxnLst/>
              <a:rect l="l" t="t" r="r" b="b"/>
              <a:pathLst>
                <a:path w="318134" h="238760">
                  <a:moveTo>
                    <a:pt x="1689" y="0"/>
                  </a:moveTo>
                  <a:lnTo>
                    <a:pt x="0" y="635"/>
                  </a:lnTo>
                  <a:lnTo>
                    <a:pt x="0" y="27774"/>
                  </a:lnTo>
                  <a:lnTo>
                    <a:pt x="190" y="29756"/>
                  </a:lnTo>
                  <a:lnTo>
                    <a:pt x="876" y="37795"/>
                  </a:lnTo>
                  <a:lnTo>
                    <a:pt x="3327" y="45478"/>
                  </a:lnTo>
                  <a:lnTo>
                    <a:pt x="7302" y="52298"/>
                  </a:lnTo>
                  <a:lnTo>
                    <a:pt x="8902" y="55118"/>
                  </a:lnTo>
                  <a:lnTo>
                    <a:pt x="10858" y="57937"/>
                  </a:lnTo>
                  <a:lnTo>
                    <a:pt x="17398" y="65278"/>
                  </a:lnTo>
                  <a:lnTo>
                    <a:pt x="21856" y="68961"/>
                  </a:lnTo>
                  <a:lnTo>
                    <a:pt x="315506" y="238417"/>
                  </a:lnTo>
                  <a:lnTo>
                    <a:pt x="316242" y="238112"/>
                  </a:lnTo>
                  <a:lnTo>
                    <a:pt x="317118" y="234645"/>
                  </a:lnTo>
                  <a:lnTo>
                    <a:pt x="317626" y="231736"/>
                  </a:lnTo>
                  <a:lnTo>
                    <a:pt x="317868" y="228777"/>
                  </a:lnTo>
                  <a:lnTo>
                    <a:pt x="318071" y="226809"/>
                  </a:lnTo>
                  <a:lnTo>
                    <a:pt x="318071" y="188683"/>
                  </a:lnTo>
                  <a:lnTo>
                    <a:pt x="317880" y="188353"/>
                  </a:lnTo>
                  <a:lnTo>
                    <a:pt x="66979" y="43561"/>
                  </a:lnTo>
                  <a:lnTo>
                    <a:pt x="54838" y="36677"/>
                  </a:lnTo>
                  <a:lnTo>
                    <a:pt x="42684" y="29578"/>
                  </a:lnTo>
                  <a:lnTo>
                    <a:pt x="32891" y="23602"/>
                  </a:lnTo>
                  <a:lnTo>
                    <a:pt x="21545" y="16208"/>
                  </a:lnTo>
                  <a:lnTo>
                    <a:pt x="10752" y="8361"/>
                  </a:lnTo>
                  <a:lnTo>
                    <a:pt x="2616" y="1028"/>
                  </a:lnTo>
                  <a:lnTo>
                    <a:pt x="1689" y="0"/>
                  </a:lnTo>
                  <a:close/>
                </a:path>
              </a:pathLst>
            </a:custGeom>
            <a:solidFill>
              <a:srgbClr val="FFFFFF"/>
            </a:solidFill>
          </p:spPr>
          <p:txBody>
            <a:bodyPr wrap="square" lIns="0" tIns="0" rIns="0" bIns="0" rtlCol="0"/>
            <a:lstStyle/>
            <a:p>
              <a:endParaRPr/>
            </a:p>
          </p:txBody>
        </p:sp>
        <p:sp>
          <p:nvSpPr>
            <p:cNvPr id="26" name="bk object 20">
              <a:extLst>
                <a:ext uri="{FF2B5EF4-FFF2-40B4-BE49-F238E27FC236}">
                  <a16:creationId xmlns:a16="http://schemas.microsoft.com/office/drawing/2014/main" id="{31C8070F-F773-4DD8-A2C2-0CF7C8EC53DE}"/>
                </a:ext>
              </a:extLst>
            </p:cNvPr>
            <p:cNvSpPr/>
            <p:nvPr/>
          </p:nvSpPr>
          <p:spPr>
            <a:xfrm>
              <a:off x="11120183" y="6275151"/>
              <a:ext cx="289560" cy="198120"/>
            </a:xfrm>
            <a:custGeom>
              <a:avLst/>
              <a:gdLst/>
              <a:ahLst/>
              <a:cxnLst/>
              <a:rect l="l" t="t" r="r" b="b"/>
              <a:pathLst>
                <a:path w="289559" h="198120">
                  <a:moveTo>
                    <a:pt x="1689" y="0"/>
                  </a:moveTo>
                  <a:lnTo>
                    <a:pt x="0" y="634"/>
                  </a:lnTo>
                  <a:lnTo>
                    <a:pt x="0" y="27774"/>
                  </a:lnTo>
                  <a:lnTo>
                    <a:pt x="190" y="29756"/>
                  </a:lnTo>
                  <a:lnTo>
                    <a:pt x="876" y="37795"/>
                  </a:lnTo>
                  <a:lnTo>
                    <a:pt x="3327" y="45478"/>
                  </a:lnTo>
                  <a:lnTo>
                    <a:pt x="7302" y="52298"/>
                  </a:lnTo>
                  <a:lnTo>
                    <a:pt x="8902" y="55117"/>
                  </a:lnTo>
                  <a:lnTo>
                    <a:pt x="10858" y="57937"/>
                  </a:lnTo>
                  <a:lnTo>
                    <a:pt x="17398" y="65277"/>
                  </a:lnTo>
                  <a:lnTo>
                    <a:pt x="21856" y="68960"/>
                  </a:lnTo>
                  <a:lnTo>
                    <a:pt x="245071" y="197764"/>
                  </a:lnTo>
                  <a:lnTo>
                    <a:pt x="245440" y="197764"/>
                  </a:lnTo>
                  <a:lnTo>
                    <a:pt x="266756" y="185483"/>
                  </a:lnTo>
                  <a:lnTo>
                    <a:pt x="288988" y="172643"/>
                  </a:lnTo>
                  <a:lnTo>
                    <a:pt x="288988" y="171678"/>
                  </a:lnTo>
                  <a:lnTo>
                    <a:pt x="66979" y="43560"/>
                  </a:lnTo>
                  <a:lnTo>
                    <a:pt x="54838" y="36677"/>
                  </a:lnTo>
                  <a:lnTo>
                    <a:pt x="42684" y="29578"/>
                  </a:lnTo>
                  <a:lnTo>
                    <a:pt x="32891" y="23602"/>
                  </a:lnTo>
                  <a:lnTo>
                    <a:pt x="21545" y="16208"/>
                  </a:lnTo>
                  <a:lnTo>
                    <a:pt x="10752" y="8361"/>
                  </a:lnTo>
                  <a:lnTo>
                    <a:pt x="2616" y="1028"/>
                  </a:lnTo>
                  <a:lnTo>
                    <a:pt x="1689" y="0"/>
                  </a:lnTo>
                  <a:close/>
                </a:path>
              </a:pathLst>
            </a:custGeom>
            <a:solidFill>
              <a:srgbClr val="FFFFFF"/>
            </a:solidFill>
          </p:spPr>
          <p:txBody>
            <a:bodyPr wrap="square" lIns="0" tIns="0" rIns="0" bIns="0" rtlCol="0"/>
            <a:lstStyle/>
            <a:p>
              <a:endParaRPr/>
            </a:p>
          </p:txBody>
        </p:sp>
        <p:sp>
          <p:nvSpPr>
            <p:cNvPr id="27" name="bk object 21">
              <a:extLst>
                <a:ext uri="{FF2B5EF4-FFF2-40B4-BE49-F238E27FC236}">
                  <a16:creationId xmlns:a16="http://schemas.microsoft.com/office/drawing/2014/main" id="{D06A218C-90B9-4467-B378-AEB6935CC94C}"/>
                </a:ext>
              </a:extLst>
            </p:cNvPr>
            <p:cNvSpPr/>
            <p:nvPr/>
          </p:nvSpPr>
          <p:spPr>
            <a:xfrm>
              <a:off x="11120183" y="6374667"/>
              <a:ext cx="202755" cy="142913"/>
            </a:xfrm>
            <a:prstGeom prst="rect">
              <a:avLst/>
            </a:prstGeom>
            <a:blipFill>
              <a:blip r:embed="rId2" cstate="print"/>
              <a:stretch>
                <a:fillRect/>
              </a:stretch>
            </a:blipFill>
          </p:spPr>
          <p:txBody>
            <a:bodyPr wrap="square" lIns="0" tIns="0" rIns="0" bIns="0" rtlCol="0"/>
            <a:lstStyle/>
            <a:p>
              <a:endParaRPr/>
            </a:p>
          </p:txBody>
        </p:sp>
      </p:grpSp>
      <p:sp>
        <p:nvSpPr>
          <p:cNvPr id="13" name="object 4">
            <a:extLst>
              <a:ext uri="{FF2B5EF4-FFF2-40B4-BE49-F238E27FC236}">
                <a16:creationId xmlns:a16="http://schemas.microsoft.com/office/drawing/2014/main" id="{BF1C76E6-8210-4968-AC22-F3EFF5E6209B}"/>
              </a:ext>
            </a:extLst>
          </p:cNvPr>
          <p:cNvSpPr/>
          <p:nvPr userDrawn="1"/>
        </p:nvSpPr>
        <p:spPr>
          <a:xfrm>
            <a:off x="0" y="5345315"/>
            <a:ext cx="1524000" cy="1513301"/>
          </a:xfrm>
          <a:custGeom>
            <a:avLst/>
            <a:gdLst/>
            <a:ahLst/>
            <a:cxnLst/>
            <a:rect l="l" t="t" r="r" b="b"/>
            <a:pathLst>
              <a:path w="2894330" h="2874009">
                <a:moveTo>
                  <a:pt x="0" y="0"/>
                </a:moveTo>
                <a:lnTo>
                  <a:pt x="0" y="2873392"/>
                </a:lnTo>
                <a:lnTo>
                  <a:pt x="2893847" y="2873392"/>
                </a:lnTo>
                <a:lnTo>
                  <a:pt x="1223276" y="1909354"/>
                </a:lnTo>
                <a:lnTo>
                  <a:pt x="1180063" y="1883794"/>
                </a:lnTo>
                <a:lnTo>
                  <a:pt x="1137497" y="1857433"/>
                </a:lnTo>
                <a:lnTo>
                  <a:pt x="1095584" y="1830284"/>
                </a:lnTo>
                <a:lnTo>
                  <a:pt x="1054331" y="1802362"/>
                </a:lnTo>
                <a:lnTo>
                  <a:pt x="1013745" y="1773678"/>
                </a:lnTo>
                <a:lnTo>
                  <a:pt x="973832" y="1744246"/>
                </a:lnTo>
                <a:lnTo>
                  <a:pt x="934599" y="1714079"/>
                </a:lnTo>
                <a:lnTo>
                  <a:pt x="896053" y="1683191"/>
                </a:lnTo>
                <a:lnTo>
                  <a:pt x="858200" y="1651594"/>
                </a:lnTo>
                <a:lnTo>
                  <a:pt x="821047" y="1619301"/>
                </a:lnTo>
                <a:lnTo>
                  <a:pt x="784601" y="1586326"/>
                </a:lnTo>
                <a:lnTo>
                  <a:pt x="748869" y="1552683"/>
                </a:lnTo>
                <a:lnTo>
                  <a:pt x="713856" y="1518383"/>
                </a:lnTo>
                <a:lnTo>
                  <a:pt x="679571" y="1483440"/>
                </a:lnTo>
                <a:lnTo>
                  <a:pt x="646018" y="1447868"/>
                </a:lnTo>
                <a:lnTo>
                  <a:pt x="610400" y="1408580"/>
                </a:lnTo>
                <a:lnTo>
                  <a:pt x="602043" y="1399195"/>
                </a:lnTo>
                <a:lnTo>
                  <a:pt x="599185" y="1396083"/>
                </a:lnTo>
                <a:lnTo>
                  <a:pt x="560623" y="1351693"/>
                </a:lnTo>
                <a:lnTo>
                  <a:pt x="526268" y="1310088"/>
                </a:lnTo>
                <a:lnTo>
                  <a:pt x="493313" y="1268119"/>
                </a:lnTo>
                <a:lnTo>
                  <a:pt x="461729" y="1225838"/>
                </a:lnTo>
                <a:lnTo>
                  <a:pt x="431489" y="1183295"/>
                </a:lnTo>
                <a:lnTo>
                  <a:pt x="402566" y="1140542"/>
                </a:lnTo>
                <a:lnTo>
                  <a:pt x="374931" y="1097628"/>
                </a:lnTo>
                <a:lnTo>
                  <a:pt x="348557" y="1054607"/>
                </a:lnTo>
                <a:lnTo>
                  <a:pt x="323418" y="1011527"/>
                </a:lnTo>
                <a:lnTo>
                  <a:pt x="299090" y="968681"/>
                </a:lnTo>
                <a:lnTo>
                  <a:pt x="275622" y="925354"/>
                </a:lnTo>
                <a:lnTo>
                  <a:pt x="253020" y="881561"/>
                </a:lnTo>
                <a:lnTo>
                  <a:pt x="231291" y="837315"/>
                </a:lnTo>
                <a:lnTo>
                  <a:pt x="210444" y="792629"/>
                </a:lnTo>
                <a:lnTo>
                  <a:pt x="190485" y="747515"/>
                </a:lnTo>
                <a:lnTo>
                  <a:pt x="171422" y="701988"/>
                </a:lnTo>
                <a:lnTo>
                  <a:pt x="153262" y="656061"/>
                </a:lnTo>
                <a:lnTo>
                  <a:pt x="136013" y="609746"/>
                </a:lnTo>
                <a:lnTo>
                  <a:pt x="119681" y="563057"/>
                </a:lnTo>
                <a:lnTo>
                  <a:pt x="104274" y="516007"/>
                </a:lnTo>
                <a:lnTo>
                  <a:pt x="89800" y="468609"/>
                </a:lnTo>
                <a:lnTo>
                  <a:pt x="76266" y="420876"/>
                </a:lnTo>
                <a:lnTo>
                  <a:pt x="63678" y="372822"/>
                </a:lnTo>
                <a:lnTo>
                  <a:pt x="52045" y="324459"/>
                </a:lnTo>
                <a:lnTo>
                  <a:pt x="41374" y="275802"/>
                </a:lnTo>
                <a:lnTo>
                  <a:pt x="31672" y="226862"/>
                </a:lnTo>
                <a:lnTo>
                  <a:pt x="22946" y="177654"/>
                </a:lnTo>
                <a:lnTo>
                  <a:pt x="15204" y="128190"/>
                </a:lnTo>
                <a:lnTo>
                  <a:pt x="8454" y="78483"/>
                </a:lnTo>
                <a:lnTo>
                  <a:pt x="2701" y="28547"/>
                </a:lnTo>
                <a:lnTo>
                  <a:pt x="0" y="0"/>
                </a:lnTo>
                <a:close/>
              </a:path>
            </a:pathLst>
          </a:custGeom>
          <a:solidFill>
            <a:schemeClr val="accent1"/>
          </a:solidFill>
        </p:spPr>
        <p:txBody>
          <a:bodyPr wrap="square" lIns="0" tIns="0" rIns="0" bIns="0" rtlCol="0"/>
          <a:lstStyle/>
          <a:p>
            <a:endParaRPr/>
          </a:p>
        </p:txBody>
      </p:sp>
      <p:sp>
        <p:nvSpPr>
          <p:cNvPr id="4" name="Text Placeholder 3">
            <a:extLst>
              <a:ext uri="{FF2B5EF4-FFF2-40B4-BE49-F238E27FC236}">
                <a16:creationId xmlns:a16="http://schemas.microsoft.com/office/drawing/2014/main" id="{FCAB4AAF-E59A-4F63-A2AD-CC1EF347746D}"/>
              </a:ext>
            </a:extLst>
          </p:cNvPr>
          <p:cNvSpPr>
            <a:spLocks noGrp="1"/>
          </p:cNvSpPr>
          <p:nvPr>
            <p:ph type="body" sz="quarter" idx="12"/>
          </p:nvPr>
        </p:nvSpPr>
        <p:spPr>
          <a:xfrm>
            <a:off x="990704" y="2009662"/>
            <a:ext cx="10447617" cy="3705338"/>
          </a:xfrm>
        </p:spPr>
        <p:txBody>
          <a:bodyPr/>
          <a:lstStyle>
            <a:lvl1pPr>
              <a:buClr>
                <a:schemeClr val="bg1"/>
              </a:buClr>
              <a:defRPr>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Tree>
    <p:extLst>
      <p:ext uri="{BB962C8B-B14F-4D97-AF65-F5344CB8AC3E}">
        <p14:creationId xmlns:p14="http://schemas.microsoft.com/office/powerpoint/2010/main" val="345562681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Side Title and Content">
    <p:spTree>
      <p:nvGrpSpPr>
        <p:cNvPr id="1" name=""/>
        <p:cNvGrpSpPr/>
        <p:nvPr/>
      </p:nvGrpSpPr>
      <p:grpSpPr>
        <a:xfrm>
          <a:off x="0" y="0"/>
          <a:ext cx="0" cy="0"/>
          <a:chOff x="0" y="0"/>
          <a:chExt cx="0" cy="0"/>
        </a:xfrm>
      </p:grpSpPr>
      <p:sp>
        <p:nvSpPr>
          <p:cNvPr id="8" name="object 4">
            <a:extLst>
              <a:ext uri="{FF2B5EF4-FFF2-40B4-BE49-F238E27FC236}">
                <a16:creationId xmlns:a16="http://schemas.microsoft.com/office/drawing/2014/main" id="{9B72EBC3-358E-413D-854E-FC5523DB3C46}"/>
              </a:ext>
            </a:extLst>
          </p:cNvPr>
          <p:cNvSpPr/>
          <p:nvPr userDrawn="1"/>
        </p:nvSpPr>
        <p:spPr>
          <a:xfrm>
            <a:off x="0" y="3984607"/>
            <a:ext cx="2894330" cy="2874010"/>
          </a:xfrm>
          <a:custGeom>
            <a:avLst/>
            <a:gdLst/>
            <a:ahLst/>
            <a:cxnLst/>
            <a:rect l="l" t="t" r="r" b="b"/>
            <a:pathLst>
              <a:path w="2894330" h="2874009">
                <a:moveTo>
                  <a:pt x="0" y="0"/>
                </a:moveTo>
                <a:lnTo>
                  <a:pt x="0" y="2873392"/>
                </a:lnTo>
                <a:lnTo>
                  <a:pt x="2893847" y="2873392"/>
                </a:lnTo>
                <a:lnTo>
                  <a:pt x="1223276" y="1909354"/>
                </a:lnTo>
                <a:lnTo>
                  <a:pt x="1180063" y="1883794"/>
                </a:lnTo>
                <a:lnTo>
                  <a:pt x="1137497" y="1857433"/>
                </a:lnTo>
                <a:lnTo>
                  <a:pt x="1095584" y="1830284"/>
                </a:lnTo>
                <a:lnTo>
                  <a:pt x="1054331" y="1802362"/>
                </a:lnTo>
                <a:lnTo>
                  <a:pt x="1013745" y="1773678"/>
                </a:lnTo>
                <a:lnTo>
                  <a:pt x="973832" y="1744246"/>
                </a:lnTo>
                <a:lnTo>
                  <a:pt x="934599" y="1714079"/>
                </a:lnTo>
                <a:lnTo>
                  <a:pt x="896053" y="1683191"/>
                </a:lnTo>
                <a:lnTo>
                  <a:pt x="858200" y="1651594"/>
                </a:lnTo>
                <a:lnTo>
                  <a:pt x="821047" y="1619301"/>
                </a:lnTo>
                <a:lnTo>
                  <a:pt x="784601" y="1586326"/>
                </a:lnTo>
                <a:lnTo>
                  <a:pt x="748869" y="1552683"/>
                </a:lnTo>
                <a:lnTo>
                  <a:pt x="713856" y="1518383"/>
                </a:lnTo>
                <a:lnTo>
                  <a:pt x="679571" y="1483440"/>
                </a:lnTo>
                <a:lnTo>
                  <a:pt x="646018" y="1447868"/>
                </a:lnTo>
                <a:lnTo>
                  <a:pt x="610400" y="1408580"/>
                </a:lnTo>
                <a:lnTo>
                  <a:pt x="602043" y="1399195"/>
                </a:lnTo>
                <a:lnTo>
                  <a:pt x="599185" y="1396083"/>
                </a:lnTo>
                <a:lnTo>
                  <a:pt x="560623" y="1351693"/>
                </a:lnTo>
                <a:lnTo>
                  <a:pt x="526268" y="1310088"/>
                </a:lnTo>
                <a:lnTo>
                  <a:pt x="493313" y="1268119"/>
                </a:lnTo>
                <a:lnTo>
                  <a:pt x="461729" y="1225838"/>
                </a:lnTo>
                <a:lnTo>
                  <a:pt x="431489" y="1183295"/>
                </a:lnTo>
                <a:lnTo>
                  <a:pt x="402566" y="1140542"/>
                </a:lnTo>
                <a:lnTo>
                  <a:pt x="374931" y="1097628"/>
                </a:lnTo>
                <a:lnTo>
                  <a:pt x="348557" y="1054607"/>
                </a:lnTo>
                <a:lnTo>
                  <a:pt x="323418" y="1011527"/>
                </a:lnTo>
                <a:lnTo>
                  <a:pt x="299090" y="968681"/>
                </a:lnTo>
                <a:lnTo>
                  <a:pt x="275622" y="925354"/>
                </a:lnTo>
                <a:lnTo>
                  <a:pt x="253020" y="881561"/>
                </a:lnTo>
                <a:lnTo>
                  <a:pt x="231291" y="837315"/>
                </a:lnTo>
                <a:lnTo>
                  <a:pt x="210444" y="792629"/>
                </a:lnTo>
                <a:lnTo>
                  <a:pt x="190485" y="747515"/>
                </a:lnTo>
                <a:lnTo>
                  <a:pt x="171422" y="701988"/>
                </a:lnTo>
                <a:lnTo>
                  <a:pt x="153262" y="656061"/>
                </a:lnTo>
                <a:lnTo>
                  <a:pt x="136013" y="609746"/>
                </a:lnTo>
                <a:lnTo>
                  <a:pt x="119681" y="563057"/>
                </a:lnTo>
                <a:lnTo>
                  <a:pt x="104274" y="516007"/>
                </a:lnTo>
                <a:lnTo>
                  <a:pt x="89800" y="468609"/>
                </a:lnTo>
                <a:lnTo>
                  <a:pt x="76266" y="420876"/>
                </a:lnTo>
                <a:lnTo>
                  <a:pt x="63678" y="372822"/>
                </a:lnTo>
                <a:lnTo>
                  <a:pt x="52045" y="324459"/>
                </a:lnTo>
                <a:lnTo>
                  <a:pt x="41374" y="275802"/>
                </a:lnTo>
                <a:lnTo>
                  <a:pt x="31672" y="226862"/>
                </a:lnTo>
                <a:lnTo>
                  <a:pt x="22946" y="177654"/>
                </a:lnTo>
                <a:lnTo>
                  <a:pt x="15204" y="128190"/>
                </a:lnTo>
                <a:lnTo>
                  <a:pt x="8454" y="78483"/>
                </a:lnTo>
                <a:lnTo>
                  <a:pt x="2701" y="28547"/>
                </a:lnTo>
                <a:lnTo>
                  <a:pt x="0" y="0"/>
                </a:lnTo>
                <a:close/>
              </a:path>
            </a:pathLst>
          </a:custGeom>
          <a:solidFill>
            <a:schemeClr val="tx2"/>
          </a:solidFill>
        </p:spPr>
        <p:txBody>
          <a:bodyPr wrap="square" lIns="0" tIns="0" rIns="0" bIns="0" rtlCol="0"/>
          <a:lstStyle/>
          <a:p>
            <a:endParaRPr/>
          </a:p>
        </p:txBody>
      </p:sp>
      <p:sp>
        <p:nvSpPr>
          <p:cNvPr id="7" name="Slide Number Placeholder 6">
            <a:extLst>
              <a:ext uri="{FF2B5EF4-FFF2-40B4-BE49-F238E27FC236}">
                <a16:creationId xmlns:a16="http://schemas.microsoft.com/office/drawing/2014/main" id="{540759DF-20FC-4396-ADD5-F6D73988920F}"/>
              </a:ext>
            </a:extLst>
          </p:cNvPr>
          <p:cNvSpPr>
            <a:spLocks noGrp="1"/>
          </p:cNvSpPr>
          <p:nvPr>
            <p:ph type="sldNum" sz="quarter" idx="10"/>
          </p:nvPr>
        </p:nvSpPr>
        <p:spPr/>
        <p:txBody>
          <a:bodyPr/>
          <a:lstStyle>
            <a:lvl1pPr>
              <a:defRPr>
                <a:solidFill>
                  <a:schemeClr val="tx1"/>
                </a:solidFill>
              </a:defRPr>
            </a:lvl1pPr>
          </a:lstStyle>
          <a:p>
            <a:pPr marL="25400">
              <a:lnSpc>
                <a:spcPts val="2090"/>
              </a:lnSpc>
            </a:pPr>
            <a:fld id="{81D60167-4931-47E6-BA6A-407CBD079E47}" type="slidenum">
              <a:rPr lang="en-GB" smtClean="0"/>
              <a:pPr marL="25400">
                <a:lnSpc>
                  <a:spcPts val="2090"/>
                </a:lnSpc>
              </a:pPr>
              <a:t>‹#›</a:t>
            </a:fld>
            <a:endParaRPr lang="en-GB" dirty="0"/>
          </a:p>
        </p:txBody>
      </p:sp>
      <p:sp>
        <p:nvSpPr>
          <p:cNvPr id="18" name="Title 17">
            <a:extLst>
              <a:ext uri="{FF2B5EF4-FFF2-40B4-BE49-F238E27FC236}">
                <a16:creationId xmlns:a16="http://schemas.microsoft.com/office/drawing/2014/main" id="{B7630365-1B39-474A-8097-6C1C2AA86784}"/>
              </a:ext>
            </a:extLst>
          </p:cNvPr>
          <p:cNvSpPr>
            <a:spLocks noGrp="1"/>
          </p:cNvSpPr>
          <p:nvPr>
            <p:ph type="title" hasCustomPrompt="1"/>
          </p:nvPr>
        </p:nvSpPr>
        <p:spPr>
          <a:xfrm>
            <a:off x="990705" y="803579"/>
            <a:ext cx="2916555" cy="2549221"/>
          </a:xfrm>
        </p:spPr>
        <p:txBody>
          <a:bodyPr>
            <a:noAutofit/>
          </a:bodyPr>
          <a:lstStyle>
            <a:lvl1pPr>
              <a:lnSpc>
                <a:spcPct val="90000"/>
              </a:lnSpc>
              <a:defRPr/>
            </a:lvl1pPr>
          </a:lstStyle>
          <a:p>
            <a:r>
              <a:rPr lang="en-US"/>
              <a:t>Click to edit Title</a:t>
            </a:r>
            <a:endParaRPr lang="en-GB"/>
          </a:p>
        </p:txBody>
      </p:sp>
      <p:sp>
        <p:nvSpPr>
          <p:cNvPr id="3" name="Content Placeholder 2">
            <a:extLst>
              <a:ext uri="{FF2B5EF4-FFF2-40B4-BE49-F238E27FC236}">
                <a16:creationId xmlns:a16="http://schemas.microsoft.com/office/drawing/2014/main" id="{F7A211FD-9CDE-4B12-B6D6-2CD550A44EF6}"/>
              </a:ext>
            </a:extLst>
          </p:cNvPr>
          <p:cNvSpPr>
            <a:spLocks noGrp="1"/>
          </p:cNvSpPr>
          <p:nvPr>
            <p:ph sz="quarter" idx="11"/>
          </p:nvPr>
        </p:nvSpPr>
        <p:spPr>
          <a:xfrm>
            <a:off x="5032511" y="803579"/>
            <a:ext cx="5773420" cy="5113605"/>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Two Content">
    <p:spTree>
      <p:nvGrpSpPr>
        <p:cNvPr id="1" name=""/>
        <p:cNvGrpSpPr/>
        <p:nvPr/>
      </p:nvGrpSpPr>
      <p:grpSpPr>
        <a:xfrm>
          <a:off x="0" y="0"/>
          <a:ext cx="0" cy="0"/>
          <a:chOff x="0" y="0"/>
          <a:chExt cx="0" cy="0"/>
        </a:xfrm>
      </p:grpSpPr>
      <p:sp>
        <p:nvSpPr>
          <p:cNvPr id="9" name="Slide Number Placeholder 8">
            <a:extLst>
              <a:ext uri="{FF2B5EF4-FFF2-40B4-BE49-F238E27FC236}">
                <a16:creationId xmlns:a16="http://schemas.microsoft.com/office/drawing/2014/main" id="{3AC0377D-7B5E-4E2D-B0D1-AB9864471D2C}"/>
              </a:ext>
            </a:extLst>
          </p:cNvPr>
          <p:cNvSpPr>
            <a:spLocks noGrp="1"/>
          </p:cNvSpPr>
          <p:nvPr>
            <p:ph type="sldNum" sz="quarter" idx="10"/>
          </p:nvPr>
        </p:nvSpPr>
        <p:spPr/>
        <p:txBody>
          <a:bodyPr/>
          <a:lstStyle>
            <a:lvl1pPr>
              <a:defRPr>
                <a:solidFill>
                  <a:schemeClr val="tx1"/>
                </a:solidFill>
              </a:defRPr>
            </a:lvl1pPr>
          </a:lstStyle>
          <a:p>
            <a:pPr marL="25400">
              <a:lnSpc>
                <a:spcPts val="2090"/>
              </a:lnSpc>
            </a:pPr>
            <a:fld id="{81D60167-4931-47E6-BA6A-407CBD079E47}" type="slidenum">
              <a:rPr lang="en-GB" smtClean="0"/>
              <a:pPr marL="25400">
                <a:lnSpc>
                  <a:spcPts val="2090"/>
                </a:lnSpc>
              </a:pPr>
              <a:t>‹#›</a:t>
            </a:fld>
            <a:endParaRPr lang="en-GB" dirty="0"/>
          </a:p>
        </p:txBody>
      </p:sp>
      <p:sp>
        <p:nvSpPr>
          <p:cNvPr id="17" name="object 4">
            <a:extLst>
              <a:ext uri="{FF2B5EF4-FFF2-40B4-BE49-F238E27FC236}">
                <a16:creationId xmlns:a16="http://schemas.microsoft.com/office/drawing/2014/main" id="{CE8D5ECA-382F-45CE-936A-DCDBB82392FD}"/>
              </a:ext>
            </a:extLst>
          </p:cNvPr>
          <p:cNvSpPr/>
          <p:nvPr userDrawn="1"/>
        </p:nvSpPr>
        <p:spPr>
          <a:xfrm>
            <a:off x="0" y="5345315"/>
            <a:ext cx="1524000" cy="1513301"/>
          </a:xfrm>
          <a:custGeom>
            <a:avLst/>
            <a:gdLst/>
            <a:ahLst/>
            <a:cxnLst/>
            <a:rect l="l" t="t" r="r" b="b"/>
            <a:pathLst>
              <a:path w="2894330" h="2874009">
                <a:moveTo>
                  <a:pt x="0" y="0"/>
                </a:moveTo>
                <a:lnTo>
                  <a:pt x="0" y="2873392"/>
                </a:lnTo>
                <a:lnTo>
                  <a:pt x="2893847" y="2873392"/>
                </a:lnTo>
                <a:lnTo>
                  <a:pt x="1223276" y="1909354"/>
                </a:lnTo>
                <a:lnTo>
                  <a:pt x="1180063" y="1883794"/>
                </a:lnTo>
                <a:lnTo>
                  <a:pt x="1137497" y="1857433"/>
                </a:lnTo>
                <a:lnTo>
                  <a:pt x="1095584" y="1830284"/>
                </a:lnTo>
                <a:lnTo>
                  <a:pt x="1054331" y="1802362"/>
                </a:lnTo>
                <a:lnTo>
                  <a:pt x="1013745" y="1773678"/>
                </a:lnTo>
                <a:lnTo>
                  <a:pt x="973832" y="1744246"/>
                </a:lnTo>
                <a:lnTo>
                  <a:pt x="934599" y="1714079"/>
                </a:lnTo>
                <a:lnTo>
                  <a:pt x="896053" y="1683191"/>
                </a:lnTo>
                <a:lnTo>
                  <a:pt x="858200" y="1651594"/>
                </a:lnTo>
                <a:lnTo>
                  <a:pt x="821047" y="1619301"/>
                </a:lnTo>
                <a:lnTo>
                  <a:pt x="784601" y="1586326"/>
                </a:lnTo>
                <a:lnTo>
                  <a:pt x="748869" y="1552683"/>
                </a:lnTo>
                <a:lnTo>
                  <a:pt x="713856" y="1518383"/>
                </a:lnTo>
                <a:lnTo>
                  <a:pt x="679571" y="1483440"/>
                </a:lnTo>
                <a:lnTo>
                  <a:pt x="646018" y="1447868"/>
                </a:lnTo>
                <a:lnTo>
                  <a:pt x="610400" y="1408580"/>
                </a:lnTo>
                <a:lnTo>
                  <a:pt x="602043" y="1399195"/>
                </a:lnTo>
                <a:lnTo>
                  <a:pt x="599185" y="1396083"/>
                </a:lnTo>
                <a:lnTo>
                  <a:pt x="560623" y="1351693"/>
                </a:lnTo>
                <a:lnTo>
                  <a:pt x="526268" y="1310088"/>
                </a:lnTo>
                <a:lnTo>
                  <a:pt x="493313" y="1268119"/>
                </a:lnTo>
                <a:lnTo>
                  <a:pt x="461729" y="1225838"/>
                </a:lnTo>
                <a:lnTo>
                  <a:pt x="431489" y="1183295"/>
                </a:lnTo>
                <a:lnTo>
                  <a:pt x="402566" y="1140542"/>
                </a:lnTo>
                <a:lnTo>
                  <a:pt x="374931" y="1097628"/>
                </a:lnTo>
                <a:lnTo>
                  <a:pt x="348557" y="1054607"/>
                </a:lnTo>
                <a:lnTo>
                  <a:pt x="323418" y="1011527"/>
                </a:lnTo>
                <a:lnTo>
                  <a:pt x="299090" y="968681"/>
                </a:lnTo>
                <a:lnTo>
                  <a:pt x="275622" y="925354"/>
                </a:lnTo>
                <a:lnTo>
                  <a:pt x="253020" y="881561"/>
                </a:lnTo>
                <a:lnTo>
                  <a:pt x="231291" y="837315"/>
                </a:lnTo>
                <a:lnTo>
                  <a:pt x="210444" y="792629"/>
                </a:lnTo>
                <a:lnTo>
                  <a:pt x="190485" y="747515"/>
                </a:lnTo>
                <a:lnTo>
                  <a:pt x="171422" y="701988"/>
                </a:lnTo>
                <a:lnTo>
                  <a:pt x="153262" y="656061"/>
                </a:lnTo>
                <a:lnTo>
                  <a:pt x="136013" y="609746"/>
                </a:lnTo>
                <a:lnTo>
                  <a:pt x="119681" y="563057"/>
                </a:lnTo>
                <a:lnTo>
                  <a:pt x="104274" y="516007"/>
                </a:lnTo>
                <a:lnTo>
                  <a:pt x="89800" y="468609"/>
                </a:lnTo>
                <a:lnTo>
                  <a:pt x="76266" y="420876"/>
                </a:lnTo>
                <a:lnTo>
                  <a:pt x="63678" y="372822"/>
                </a:lnTo>
                <a:lnTo>
                  <a:pt x="52045" y="324459"/>
                </a:lnTo>
                <a:lnTo>
                  <a:pt x="41374" y="275802"/>
                </a:lnTo>
                <a:lnTo>
                  <a:pt x="31672" y="226862"/>
                </a:lnTo>
                <a:lnTo>
                  <a:pt x="22946" y="177654"/>
                </a:lnTo>
                <a:lnTo>
                  <a:pt x="15204" y="128190"/>
                </a:lnTo>
                <a:lnTo>
                  <a:pt x="8454" y="78483"/>
                </a:lnTo>
                <a:lnTo>
                  <a:pt x="2701" y="28547"/>
                </a:lnTo>
                <a:lnTo>
                  <a:pt x="0" y="0"/>
                </a:lnTo>
                <a:close/>
              </a:path>
            </a:pathLst>
          </a:custGeom>
          <a:solidFill>
            <a:schemeClr val="tx2"/>
          </a:solidFill>
        </p:spPr>
        <p:txBody>
          <a:bodyPr wrap="square" lIns="0" tIns="0" rIns="0" bIns="0" rtlCol="0"/>
          <a:lstStyle/>
          <a:p>
            <a:endParaRPr/>
          </a:p>
        </p:txBody>
      </p:sp>
      <p:sp>
        <p:nvSpPr>
          <p:cNvPr id="5" name="Content Placeholder 4">
            <a:extLst>
              <a:ext uri="{FF2B5EF4-FFF2-40B4-BE49-F238E27FC236}">
                <a16:creationId xmlns:a16="http://schemas.microsoft.com/office/drawing/2014/main" id="{06AA9C67-AC51-4A3C-B64E-0D1CF3ABB165}"/>
              </a:ext>
            </a:extLst>
          </p:cNvPr>
          <p:cNvSpPr>
            <a:spLocks noGrp="1"/>
          </p:cNvSpPr>
          <p:nvPr>
            <p:ph sz="quarter" idx="11" hasCustomPrompt="1"/>
          </p:nvPr>
        </p:nvSpPr>
        <p:spPr>
          <a:xfrm>
            <a:off x="990704" y="2009662"/>
            <a:ext cx="5105296" cy="3704399"/>
          </a:xfrm>
        </p:spPr>
        <p:txBody>
          <a:bodyPr/>
          <a:lstStyle>
            <a:lvl1pPr>
              <a:defRPr/>
            </a:lvl1pPr>
          </a:lstStyle>
          <a:p>
            <a:pPr lvl="0"/>
            <a:r>
              <a:rPr lang="en-US"/>
              <a:t>Object</a:t>
            </a:r>
          </a:p>
          <a:p>
            <a:pPr lvl="1"/>
            <a:endParaRPr lang="en-GB"/>
          </a:p>
        </p:txBody>
      </p:sp>
      <p:sp>
        <p:nvSpPr>
          <p:cNvPr id="18" name="Content Placeholder 4">
            <a:extLst>
              <a:ext uri="{FF2B5EF4-FFF2-40B4-BE49-F238E27FC236}">
                <a16:creationId xmlns:a16="http://schemas.microsoft.com/office/drawing/2014/main" id="{E0C9A3EC-871E-46DA-9174-3B614DF802D8}"/>
              </a:ext>
            </a:extLst>
          </p:cNvPr>
          <p:cNvSpPr>
            <a:spLocks noGrp="1"/>
          </p:cNvSpPr>
          <p:nvPr>
            <p:ph sz="quarter" idx="12" hasCustomPrompt="1"/>
          </p:nvPr>
        </p:nvSpPr>
        <p:spPr>
          <a:xfrm>
            <a:off x="6333027" y="2009662"/>
            <a:ext cx="5105296" cy="3704399"/>
          </a:xfrm>
        </p:spPr>
        <p:txBody>
          <a:bodyPr/>
          <a:lstStyle>
            <a:lvl1pPr>
              <a:defRPr/>
            </a:lvl1pPr>
          </a:lstStyle>
          <a:p>
            <a:pPr lvl="0"/>
            <a:r>
              <a:rPr lang="en-US"/>
              <a:t>Object</a:t>
            </a:r>
          </a:p>
          <a:p>
            <a:pPr lvl="1"/>
            <a:endParaRPr lang="en-GB"/>
          </a:p>
        </p:txBody>
      </p:sp>
      <p:sp>
        <p:nvSpPr>
          <p:cNvPr id="6" name="Title 5">
            <a:extLst>
              <a:ext uri="{FF2B5EF4-FFF2-40B4-BE49-F238E27FC236}">
                <a16:creationId xmlns:a16="http://schemas.microsoft.com/office/drawing/2014/main" id="{2754DD09-A328-4A99-814C-0D8C38858650}"/>
              </a:ext>
            </a:extLst>
          </p:cNvPr>
          <p:cNvSpPr>
            <a:spLocks noGrp="1"/>
          </p:cNvSpPr>
          <p:nvPr>
            <p:ph type="title" hasCustomPrompt="1"/>
          </p:nvPr>
        </p:nvSpPr>
        <p:spPr/>
        <p:txBody>
          <a:bodyPr/>
          <a:lstStyle>
            <a:lvl1pPr>
              <a:defRPr/>
            </a:lvl1pPr>
          </a:lstStyle>
          <a:p>
            <a:r>
              <a:rPr lang="en-US"/>
              <a:t>Click to edit Title</a:t>
            </a:r>
            <a:endParaRPr lang="en-GB"/>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userDrawn="1">
  <p:cSld name="1_Title Only">
    <p:spTree>
      <p:nvGrpSpPr>
        <p:cNvPr id="1" name=""/>
        <p:cNvGrpSpPr/>
        <p:nvPr/>
      </p:nvGrpSpPr>
      <p:grpSpPr>
        <a:xfrm>
          <a:off x="0" y="0"/>
          <a:ext cx="0" cy="0"/>
          <a:chOff x="0" y="0"/>
          <a:chExt cx="0" cy="0"/>
        </a:xfrm>
      </p:grpSpPr>
      <p:sp>
        <p:nvSpPr>
          <p:cNvPr id="7" name="Slide Number Placeholder 6">
            <a:extLst>
              <a:ext uri="{FF2B5EF4-FFF2-40B4-BE49-F238E27FC236}">
                <a16:creationId xmlns:a16="http://schemas.microsoft.com/office/drawing/2014/main" id="{540759DF-20FC-4396-ADD5-F6D73988920F}"/>
              </a:ext>
            </a:extLst>
          </p:cNvPr>
          <p:cNvSpPr>
            <a:spLocks noGrp="1"/>
          </p:cNvSpPr>
          <p:nvPr>
            <p:ph type="sldNum" sz="quarter" idx="10"/>
          </p:nvPr>
        </p:nvSpPr>
        <p:spPr/>
        <p:txBody>
          <a:bodyPr/>
          <a:lstStyle>
            <a:lvl1pPr>
              <a:defRPr>
                <a:solidFill>
                  <a:schemeClr val="tx1"/>
                </a:solidFill>
              </a:defRPr>
            </a:lvl1pPr>
          </a:lstStyle>
          <a:p>
            <a:pPr marL="25400">
              <a:lnSpc>
                <a:spcPts val="2090"/>
              </a:lnSpc>
            </a:pPr>
            <a:fld id="{81D60167-4931-47E6-BA6A-407CBD079E47}" type="slidenum">
              <a:rPr lang="en-GB" smtClean="0"/>
              <a:pPr marL="25400">
                <a:lnSpc>
                  <a:spcPts val="2090"/>
                </a:lnSpc>
              </a:pPr>
              <a:t>‹#›</a:t>
            </a:fld>
            <a:endParaRPr lang="en-GB" dirty="0"/>
          </a:p>
        </p:txBody>
      </p:sp>
      <p:sp>
        <p:nvSpPr>
          <p:cNvPr id="15" name="object 4">
            <a:extLst>
              <a:ext uri="{FF2B5EF4-FFF2-40B4-BE49-F238E27FC236}">
                <a16:creationId xmlns:a16="http://schemas.microsoft.com/office/drawing/2014/main" id="{23D183BE-D8CB-4561-8179-051812DE336A}"/>
              </a:ext>
            </a:extLst>
          </p:cNvPr>
          <p:cNvSpPr/>
          <p:nvPr userDrawn="1"/>
        </p:nvSpPr>
        <p:spPr>
          <a:xfrm>
            <a:off x="0" y="5345315"/>
            <a:ext cx="1524000" cy="1513301"/>
          </a:xfrm>
          <a:custGeom>
            <a:avLst/>
            <a:gdLst/>
            <a:ahLst/>
            <a:cxnLst/>
            <a:rect l="l" t="t" r="r" b="b"/>
            <a:pathLst>
              <a:path w="2894330" h="2874009">
                <a:moveTo>
                  <a:pt x="0" y="0"/>
                </a:moveTo>
                <a:lnTo>
                  <a:pt x="0" y="2873392"/>
                </a:lnTo>
                <a:lnTo>
                  <a:pt x="2893847" y="2873392"/>
                </a:lnTo>
                <a:lnTo>
                  <a:pt x="1223276" y="1909354"/>
                </a:lnTo>
                <a:lnTo>
                  <a:pt x="1180063" y="1883794"/>
                </a:lnTo>
                <a:lnTo>
                  <a:pt x="1137497" y="1857433"/>
                </a:lnTo>
                <a:lnTo>
                  <a:pt x="1095584" y="1830284"/>
                </a:lnTo>
                <a:lnTo>
                  <a:pt x="1054331" y="1802362"/>
                </a:lnTo>
                <a:lnTo>
                  <a:pt x="1013745" y="1773678"/>
                </a:lnTo>
                <a:lnTo>
                  <a:pt x="973832" y="1744246"/>
                </a:lnTo>
                <a:lnTo>
                  <a:pt x="934599" y="1714079"/>
                </a:lnTo>
                <a:lnTo>
                  <a:pt x="896053" y="1683191"/>
                </a:lnTo>
                <a:lnTo>
                  <a:pt x="858200" y="1651594"/>
                </a:lnTo>
                <a:lnTo>
                  <a:pt x="821047" y="1619301"/>
                </a:lnTo>
                <a:lnTo>
                  <a:pt x="784601" y="1586326"/>
                </a:lnTo>
                <a:lnTo>
                  <a:pt x="748869" y="1552683"/>
                </a:lnTo>
                <a:lnTo>
                  <a:pt x="713856" y="1518383"/>
                </a:lnTo>
                <a:lnTo>
                  <a:pt x="679571" y="1483440"/>
                </a:lnTo>
                <a:lnTo>
                  <a:pt x="646018" y="1447868"/>
                </a:lnTo>
                <a:lnTo>
                  <a:pt x="610400" y="1408580"/>
                </a:lnTo>
                <a:lnTo>
                  <a:pt x="602043" y="1399195"/>
                </a:lnTo>
                <a:lnTo>
                  <a:pt x="599185" y="1396083"/>
                </a:lnTo>
                <a:lnTo>
                  <a:pt x="560623" y="1351693"/>
                </a:lnTo>
                <a:lnTo>
                  <a:pt x="526268" y="1310088"/>
                </a:lnTo>
                <a:lnTo>
                  <a:pt x="493313" y="1268119"/>
                </a:lnTo>
                <a:lnTo>
                  <a:pt x="461729" y="1225838"/>
                </a:lnTo>
                <a:lnTo>
                  <a:pt x="431489" y="1183295"/>
                </a:lnTo>
                <a:lnTo>
                  <a:pt x="402566" y="1140542"/>
                </a:lnTo>
                <a:lnTo>
                  <a:pt x="374931" y="1097628"/>
                </a:lnTo>
                <a:lnTo>
                  <a:pt x="348557" y="1054607"/>
                </a:lnTo>
                <a:lnTo>
                  <a:pt x="323418" y="1011527"/>
                </a:lnTo>
                <a:lnTo>
                  <a:pt x="299090" y="968681"/>
                </a:lnTo>
                <a:lnTo>
                  <a:pt x="275622" y="925354"/>
                </a:lnTo>
                <a:lnTo>
                  <a:pt x="253020" y="881561"/>
                </a:lnTo>
                <a:lnTo>
                  <a:pt x="231291" y="837315"/>
                </a:lnTo>
                <a:lnTo>
                  <a:pt x="210444" y="792629"/>
                </a:lnTo>
                <a:lnTo>
                  <a:pt x="190485" y="747515"/>
                </a:lnTo>
                <a:lnTo>
                  <a:pt x="171422" y="701988"/>
                </a:lnTo>
                <a:lnTo>
                  <a:pt x="153262" y="656061"/>
                </a:lnTo>
                <a:lnTo>
                  <a:pt x="136013" y="609746"/>
                </a:lnTo>
                <a:lnTo>
                  <a:pt x="119681" y="563057"/>
                </a:lnTo>
                <a:lnTo>
                  <a:pt x="104274" y="516007"/>
                </a:lnTo>
                <a:lnTo>
                  <a:pt x="89800" y="468609"/>
                </a:lnTo>
                <a:lnTo>
                  <a:pt x="76266" y="420876"/>
                </a:lnTo>
                <a:lnTo>
                  <a:pt x="63678" y="372822"/>
                </a:lnTo>
                <a:lnTo>
                  <a:pt x="52045" y="324459"/>
                </a:lnTo>
                <a:lnTo>
                  <a:pt x="41374" y="275802"/>
                </a:lnTo>
                <a:lnTo>
                  <a:pt x="31672" y="226862"/>
                </a:lnTo>
                <a:lnTo>
                  <a:pt x="22946" y="177654"/>
                </a:lnTo>
                <a:lnTo>
                  <a:pt x="15204" y="128190"/>
                </a:lnTo>
                <a:lnTo>
                  <a:pt x="8454" y="78483"/>
                </a:lnTo>
                <a:lnTo>
                  <a:pt x="2701" y="28547"/>
                </a:lnTo>
                <a:lnTo>
                  <a:pt x="0" y="0"/>
                </a:lnTo>
                <a:close/>
              </a:path>
            </a:pathLst>
          </a:custGeom>
          <a:solidFill>
            <a:schemeClr val="tx2"/>
          </a:solidFill>
        </p:spPr>
        <p:txBody>
          <a:bodyPr wrap="square" lIns="0" tIns="0" rIns="0" bIns="0" rtlCol="0"/>
          <a:lstStyle/>
          <a:p>
            <a:endParaRPr/>
          </a:p>
        </p:txBody>
      </p:sp>
      <p:sp>
        <p:nvSpPr>
          <p:cNvPr id="2" name="Title 1">
            <a:extLst>
              <a:ext uri="{FF2B5EF4-FFF2-40B4-BE49-F238E27FC236}">
                <a16:creationId xmlns:a16="http://schemas.microsoft.com/office/drawing/2014/main" id="{904B7FF9-2496-47F4-BC1B-1C035E6BC184}"/>
              </a:ext>
            </a:extLst>
          </p:cNvPr>
          <p:cNvSpPr>
            <a:spLocks noGrp="1"/>
          </p:cNvSpPr>
          <p:nvPr>
            <p:ph type="title" hasCustomPrompt="1"/>
          </p:nvPr>
        </p:nvSpPr>
        <p:spPr/>
        <p:txBody>
          <a:bodyPr/>
          <a:lstStyle>
            <a:lvl1pPr>
              <a:defRPr/>
            </a:lvl1pPr>
          </a:lstStyle>
          <a:p>
            <a:r>
              <a:rPr lang="en-US"/>
              <a:t>Click to edit Title</a:t>
            </a:r>
            <a:endParaRPr lang="en-GB"/>
          </a:p>
        </p:txBody>
      </p:sp>
    </p:spTree>
    <p:extLst>
      <p:ext uri="{BB962C8B-B14F-4D97-AF65-F5344CB8AC3E}">
        <p14:creationId xmlns:p14="http://schemas.microsoft.com/office/powerpoint/2010/main" val="325276389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userDrawn="1">
  <p:cSld name="Side Title Only">
    <p:spTree>
      <p:nvGrpSpPr>
        <p:cNvPr id="1" name=""/>
        <p:cNvGrpSpPr/>
        <p:nvPr/>
      </p:nvGrpSpPr>
      <p:grpSpPr>
        <a:xfrm>
          <a:off x="0" y="0"/>
          <a:ext cx="0" cy="0"/>
          <a:chOff x="0" y="0"/>
          <a:chExt cx="0" cy="0"/>
        </a:xfrm>
      </p:grpSpPr>
      <p:sp>
        <p:nvSpPr>
          <p:cNvPr id="7" name="Slide Number Placeholder 6">
            <a:extLst>
              <a:ext uri="{FF2B5EF4-FFF2-40B4-BE49-F238E27FC236}">
                <a16:creationId xmlns:a16="http://schemas.microsoft.com/office/drawing/2014/main" id="{540759DF-20FC-4396-ADD5-F6D73988920F}"/>
              </a:ext>
            </a:extLst>
          </p:cNvPr>
          <p:cNvSpPr>
            <a:spLocks noGrp="1"/>
          </p:cNvSpPr>
          <p:nvPr>
            <p:ph type="sldNum" sz="quarter" idx="10"/>
          </p:nvPr>
        </p:nvSpPr>
        <p:spPr/>
        <p:txBody>
          <a:bodyPr/>
          <a:lstStyle>
            <a:lvl1pPr>
              <a:defRPr>
                <a:solidFill>
                  <a:schemeClr val="tx1"/>
                </a:solidFill>
              </a:defRPr>
            </a:lvl1pPr>
          </a:lstStyle>
          <a:p>
            <a:pPr marL="25400">
              <a:lnSpc>
                <a:spcPts val="2090"/>
              </a:lnSpc>
            </a:pPr>
            <a:fld id="{81D60167-4931-47E6-BA6A-407CBD079E47}" type="slidenum">
              <a:rPr lang="en-GB" smtClean="0"/>
              <a:pPr marL="25400">
                <a:lnSpc>
                  <a:spcPts val="2090"/>
                </a:lnSpc>
              </a:pPr>
              <a:t>‹#›</a:t>
            </a:fld>
            <a:endParaRPr lang="en-GB" dirty="0"/>
          </a:p>
        </p:txBody>
      </p:sp>
      <p:sp>
        <p:nvSpPr>
          <p:cNvPr id="2" name="Title 1">
            <a:extLst>
              <a:ext uri="{FF2B5EF4-FFF2-40B4-BE49-F238E27FC236}">
                <a16:creationId xmlns:a16="http://schemas.microsoft.com/office/drawing/2014/main" id="{BACA2DA4-5294-4436-AE1A-974F939792A3}"/>
              </a:ext>
            </a:extLst>
          </p:cNvPr>
          <p:cNvSpPr>
            <a:spLocks noGrp="1"/>
          </p:cNvSpPr>
          <p:nvPr>
            <p:ph type="title" hasCustomPrompt="1"/>
          </p:nvPr>
        </p:nvSpPr>
        <p:spPr>
          <a:xfrm>
            <a:off x="990705" y="803579"/>
            <a:ext cx="2916555" cy="2549222"/>
          </a:xfrm>
        </p:spPr>
        <p:txBody>
          <a:bodyPr>
            <a:noAutofit/>
          </a:bodyPr>
          <a:lstStyle>
            <a:lvl1pPr>
              <a:lnSpc>
                <a:spcPct val="90000"/>
              </a:lnSpc>
              <a:defRPr/>
            </a:lvl1pPr>
          </a:lstStyle>
          <a:p>
            <a:r>
              <a:rPr lang="en-US"/>
              <a:t>Click to edit Title</a:t>
            </a:r>
            <a:endParaRPr lang="en-GB"/>
          </a:p>
        </p:txBody>
      </p:sp>
      <p:sp>
        <p:nvSpPr>
          <p:cNvPr id="16" name="object 4">
            <a:extLst>
              <a:ext uri="{FF2B5EF4-FFF2-40B4-BE49-F238E27FC236}">
                <a16:creationId xmlns:a16="http://schemas.microsoft.com/office/drawing/2014/main" id="{95C8FCF4-6002-4415-824B-4E1CE8201C70}"/>
              </a:ext>
            </a:extLst>
          </p:cNvPr>
          <p:cNvSpPr/>
          <p:nvPr userDrawn="1"/>
        </p:nvSpPr>
        <p:spPr>
          <a:xfrm>
            <a:off x="0" y="3984607"/>
            <a:ext cx="2894330" cy="2874010"/>
          </a:xfrm>
          <a:custGeom>
            <a:avLst/>
            <a:gdLst/>
            <a:ahLst/>
            <a:cxnLst/>
            <a:rect l="l" t="t" r="r" b="b"/>
            <a:pathLst>
              <a:path w="2894330" h="2874009">
                <a:moveTo>
                  <a:pt x="0" y="0"/>
                </a:moveTo>
                <a:lnTo>
                  <a:pt x="0" y="2873392"/>
                </a:lnTo>
                <a:lnTo>
                  <a:pt x="2893847" y="2873392"/>
                </a:lnTo>
                <a:lnTo>
                  <a:pt x="1223276" y="1909354"/>
                </a:lnTo>
                <a:lnTo>
                  <a:pt x="1180063" y="1883794"/>
                </a:lnTo>
                <a:lnTo>
                  <a:pt x="1137497" y="1857433"/>
                </a:lnTo>
                <a:lnTo>
                  <a:pt x="1095584" y="1830284"/>
                </a:lnTo>
                <a:lnTo>
                  <a:pt x="1054331" y="1802362"/>
                </a:lnTo>
                <a:lnTo>
                  <a:pt x="1013745" y="1773678"/>
                </a:lnTo>
                <a:lnTo>
                  <a:pt x="973832" y="1744246"/>
                </a:lnTo>
                <a:lnTo>
                  <a:pt x="934599" y="1714079"/>
                </a:lnTo>
                <a:lnTo>
                  <a:pt x="896053" y="1683191"/>
                </a:lnTo>
                <a:lnTo>
                  <a:pt x="858200" y="1651594"/>
                </a:lnTo>
                <a:lnTo>
                  <a:pt x="821047" y="1619301"/>
                </a:lnTo>
                <a:lnTo>
                  <a:pt x="784601" y="1586326"/>
                </a:lnTo>
                <a:lnTo>
                  <a:pt x="748869" y="1552683"/>
                </a:lnTo>
                <a:lnTo>
                  <a:pt x="713856" y="1518383"/>
                </a:lnTo>
                <a:lnTo>
                  <a:pt x="679571" y="1483440"/>
                </a:lnTo>
                <a:lnTo>
                  <a:pt x="646018" y="1447868"/>
                </a:lnTo>
                <a:lnTo>
                  <a:pt x="610400" y="1408580"/>
                </a:lnTo>
                <a:lnTo>
                  <a:pt x="602043" y="1399195"/>
                </a:lnTo>
                <a:lnTo>
                  <a:pt x="599185" y="1396083"/>
                </a:lnTo>
                <a:lnTo>
                  <a:pt x="560623" y="1351693"/>
                </a:lnTo>
                <a:lnTo>
                  <a:pt x="526268" y="1310088"/>
                </a:lnTo>
                <a:lnTo>
                  <a:pt x="493313" y="1268119"/>
                </a:lnTo>
                <a:lnTo>
                  <a:pt x="461729" y="1225838"/>
                </a:lnTo>
                <a:lnTo>
                  <a:pt x="431489" y="1183295"/>
                </a:lnTo>
                <a:lnTo>
                  <a:pt x="402566" y="1140542"/>
                </a:lnTo>
                <a:lnTo>
                  <a:pt x="374931" y="1097628"/>
                </a:lnTo>
                <a:lnTo>
                  <a:pt x="348557" y="1054607"/>
                </a:lnTo>
                <a:lnTo>
                  <a:pt x="323418" y="1011527"/>
                </a:lnTo>
                <a:lnTo>
                  <a:pt x="299090" y="968681"/>
                </a:lnTo>
                <a:lnTo>
                  <a:pt x="275622" y="925354"/>
                </a:lnTo>
                <a:lnTo>
                  <a:pt x="253020" y="881561"/>
                </a:lnTo>
                <a:lnTo>
                  <a:pt x="231291" y="837315"/>
                </a:lnTo>
                <a:lnTo>
                  <a:pt x="210444" y="792629"/>
                </a:lnTo>
                <a:lnTo>
                  <a:pt x="190485" y="747515"/>
                </a:lnTo>
                <a:lnTo>
                  <a:pt x="171422" y="701988"/>
                </a:lnTo>
                <a:lnTo>
                  <a:pt x="153262" y="656061"/>
                </a:lnTo>
                <a:lnTo>
                  <a:pt x="136013" y="609746"/>
                </a:lnTo>
                <a:lnTo>
                  <a:pt x="119681" y="563057"/>
                </a:lnTo>
                <a:lnTo>
                  <a:pt x="104274" y="516007"/>
                </a:lnTo>
                <a:lnTo>
                  <a:pt x="89800" y="468609"/>
                </a:lnTo>
                <a:lnTo>
                  <a:pt x="76266" y="420876"/>
                </a:lnTo>
                <a:lnTo>
                  <a:pt x="63678" y="372822"/>
                </a:lnTo>
                <a:lnTo>
                  <a:pt x="52045" y="324459"/>
                </a:lnTo>
                <a:lnTo>
                  <a:pt x="41374" y="275802"/>
                </a:lnTo>
                <a:lnTo>
                  <a:pt x="31672" y="226862"/>
                </a:lnTo>
                <a:lnTo>
                  <a:pt x="22946" y="177654"/>
                </a:lnTo>
                <a:lnTo>
                  <a:pt x="15204" y="128190"/>
                </a:lnTo>
                <a:lnTo>
                  <a:pt x="8454" y="78483"/>
                </a:lnTo>
                <a:lnTo>
                  <a:pt x="2701" y="28547"/>
                </a:lnTo>
                <a:lnTo>
                  <a:pt x="0" y="0"/>
                </a:lnTo>
                <a:close/>
              </a:path>
            </a:pathLst>
          </a:custGeom>
          <a:solidFill>
            <a:schemeClr val="tx2"/>
          </a:solidFill>
        </p:spPr>
        <p:txBody>
          <a:bodyPr wrap="square" lIns="0" tIns="0" rIns="0" bIns="0" rtlCol="0"/>
          <a:lstStyle/>
          <a:p>
            <a:endParaRPr dirty="0"/>
          </a:p>
        </p:txBody>
      </p:sp>
    </p:spTree>
    <p:extLst>
      <p:ext uri="{BB962C8B-B14F-4D97-AF65-F5344CB8AC3E}">
        <p14:creationId xmlns:p14="http://schemas.microsoft.com/office/powerpoint/2010/main" val="2972316503"/>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userDrawn="1">
  <p:cSld name="Quote">
    <p:spTree>
      <p:nvGrpSpPr>
        <p:cNvPr id="1" name=""/>
        <p:cNvGrpSpPr/>
        <p:nvPr/>
      </p:nvGrpSpPr>
      <p:grpSpPr>
        <a:xfrm>
          <a:off x="0" y="0"/>
          <a:ext cx="0" cy="0"/>
          <a:chOff x="0" y="0"/>
          <a:chExt cx="0" cy="0"/>
        </a:xfrm>
      </p:grpSpPr>
      <p:sp>
        <p:nvSpPr>
          <p:cNvPr id="7" name="Slide Number Placeholder 6">
            <a:extLst>
              <a:ext uri="{FF2B5EF4-FFF2-40B4-BE49-F238E27FC236}">
                <a16:creationId xmlns:a16="http://schemas.microsoft.com/office/drawing/2014/main" id="{540759DF-20FC-4396-ADD5-F6D73988920F}"/>
              </a:ext>
            </a:extLst>
          </p:cNvPr>
          <p:cNvSpPr>
            <a:spLocks noGrp="1"/>
          </p:cNvSpPr>
          <p:nvPr>
            <p:ph type="sldNum" sz="quarter" idx="10"/>
          </p:nvPr>
        </p:nvSpPr>
        <p:spPr/>
        <p:txBody>
          <a:bodyPr/>
          <a:lstStyle>
            <a:lvl1pPr>
              <a:defRPr>
                <a:solidFill>
                  <a:schemeClr val="tx1"/>
                </a:solidFill>
              </a:defRPr>
            </a:lvl1pPr>
          </a:lstStyle>
          <a:p>
            <a:pPr marL="25400">
              <a:lnSpc>
                <a:spcPts val="2090"/>
              </a:lnSpc>
            </a:pPr>
            <a:fld id="{81D60167-4931-47E6-BA6A-407CBD079E47}" type="slidenum">
              <a:rPr lang="en-GB" smtClean="0"/>
              <a:pPr marL="25400">
                <a:lnSpc>
                  <a:spcPts val="2090"/>
                </a:lnSpc>
              </a:pPr>
              <a:t>‹#›</a:t>
            </a:fld>
            <a:endParaRPr lang="en-GB" dirty="0"/>
          </a:p>
        </p:txBody>
      </p:sp>
      <p:sp>
        <p:nvSpPr>
          <p:cNvPr id="16" name="object 4">
            <a:extLst>
              <a:ext uri="{FF2B5EF4-FFF2-40B4-BE49-F238E27FC236}">
                <a16:creationId xmlns:a16="http://schemas.microsoft.com/office/drawing/2014/main" id="{BCC75D25-AD78-49A5-83EE-C07D048CFA35}"/>
              </a:ext>
            </a:extLst>
          </p:cNvPr>
          <p:cNvSpPr/>
          <p:nvPr userDrawn="1"/>
        </p:nvSpPr>
        <p:spPr>
          <a:xfrm>
            <a:off x="0" y="5345315"/>
            <a:ext cx="1524000" cy="1513301"/>
          </a:xfrm>
          <a:custGeom>
            <a:avLst/>
            <a:gdLst/>
            <a:ahLst/>
            <a:cxnLst/>
            <a:rect l="l" t="t" r="r" b="b"/>
            <a:pathLst>
              <a:path w="2894330" h="2874009">
                <a:moveTo>
                  <a:pt x="0" y="0"/>
                </a:moveTo>
                <a:lnTo>
                  <a:pt x="0" y="2873392"/>
                </a:lnTo>
                <a:lnTo>
                  <a:pt x="2893847" y="2873392"/>
                </a:lnTo>
                <a:lnTo>
                  <a:pt x="1223276" y="1909354"/>
                </a:lnTo>
                <a:lnTo>
                  <a:pt x="1180063" y="1883794"/>
                </a:lnTo>
                <a:lnTo>
                  <a:pt x="1137497" y="1857433"/>
                </a:lnTo>
                <a:lnTo>
                  <a:pt x="1095584" y="1830284"/>
                </a:lnTo>
                <a:lnTo>
                  <a:pt x="1054331" y="1802362"/>
                </a:lnTo>
                <a:lnTo>
                  <a:pt x="1013745" y="1773678"/>
                </a:lnTo>
                <a:lnTo>
                  <a:pt x="973832" y="1744246"/>
                </a:lnTo>
                <a:lnTo>
                  <a:pt x="934599" y="1714079"/>
                </a:lnTo>
                <a:lnTo>
                  <a:pt x="896053" y="1683191"/>
                </a:lnTo>
                <a:lnTo>
                  <a:pt x="858200" y="1651594"/>
                </a:lnTo>
                <a:lnTo>
                  <a:pt x="821047" y="1619301"/>
                </a:lnTo>
                <a:lnTo>
                  <a:pt x="784601" y="1586326"/>
                </a:lnTo>
                <a:lnTo>
                  <a:pt x="748869" y="1552683"/>
                </a:lnTo>
                <a:lnTo>
                  <a:pt x="713856" y="1518383"/>
                </a:lnTo>
                <a:lnTo>
                  <a:pt x="679571" y="1483440"/>
                </a:lnTo>
                <a:lnTo>
                  <a:pt x="646018" y="1447868"/>
                </a:lnTo>
                <a:lnTo>
                  <a:pt x="610400" y="1408580"/>
                </a:lnTo>
                <a:lnTo>
                  <a:pt x="602043" y="1399195"/>
                </a:lnTo>
                <a:lnTo>
                  <a:pt x="599185" y="1396083"/>
                </a:lnTo>
                <a:lnTo>
                  <a:pt x="560623" y="1351693"/>
                </a:lnTo>
                <a:lnTo>
                  <a:pt x="526268" y="1310088"/>
                </a:lnTo>
                <a:lnTo>
                  <a:pt x="493313" y="1268119"/>
                </a:lnTo>
                <a:lnTo>
                  <a:pt x="461729" y="1225838"/>
                </a:lnTo>
                <a:lnTo>
                  <a:pt x="431489" y="1183295"/>
                </a:lnTo>
                <a:lnTo>
                  <a:pt x="402566" y="1140542"/>
                </a:lnTo>
                <a:lnTo>
                  <a:pt x="374931" y="1097628"/>
                </a:lnTo>
                <a:lnTo>
                  <a:pt x="348557" y="1054607"/>
                </a:lnTo>
                <a:lnTo>
                  <a:pt x="323418" y="1011527"/>
                </a:lnTo>
                <a:lnTo>
                  <a:pt x="299090" y="968681"/>
                </a:lnTo>
                <a:lnTo>
                  <a:pt x="275622" y="925354"/>
                </a:lnTo>
                <a:lnTo>
                  <a:pt x="253020" y="881561"/>
                </a:lnTo>
                <a:lnTo>
                  <a:pt x="231291" y="837315"/>
                </a:lnTo>
                <a:lnTo>
                  <a:pt x="210444" y="792629"/>
                </a:lnTo>
                <a:lnTo>
                  <a:pt x="190485" y="747515"/>
                </a:lnTo>
                <a:lnTo>
                  <a:pt x="171422" y="701988"/>
                </a:lnTo>
                <a:lnTo>
                  <a:pt x="153262" y="656061"/>
                </a:lnTo>
                <a:lnTo>
                  <a:pt x="136013" y="609746"/>
                </a:lnTo>
                <a:lnTo>
                  <a:pt x="119681" y="563057"/>
                </a:lnTo>
                <a:lnTo>
                  <a:pt x="104274" y="516007"/>
                </a:lnTo>
                <a:lnTo>
                  <a:pt x="89800" y="468609"/>
                </a:lnTo>
                <a:lnTo>
                  <a:pt x="76266" y="420876"/>
                </a:lnTo>
                <a:lnTo>
                  <a:pt x="63678" y="372822"/>
                </a:lnTo>
                <a:lnTo>
                  <a:pt x="52045" y="324459"/>
                </a:lnTo>
                <a:lnTo>
                  <a:pt x="41374" y="275802"/>
                </a:lnTo>
                <a:lnTo>
                  <a:pt x="31672" y="226862"/>
                </a:lnTo>
                <a:lnTo>
                  <a:pt x="22946" y="177654"/>
                </a:lnTo>
                <a:lnTo>
                  <a:pt x="15204" y="128190"/>
                </a:lnTo>
                <a:lnTo>
                  <a:pt x="8454" y="78483"/>
                </a:lnTo>
                <a:lnTo>
                  <a:pt x="2701" y="28547"/>
                </a:lnTo>
                <a:lnTo>
                  <a:pt x="0" y="0"/>
                </a:lnTo>
                <a:close/>
              </a:path>
            </a:pathLst>
          </a:custGeom>
          <a:solidFill>
            <a:schemeClr val="tx2"/>
          </a:solidFill>
        </p:spPr>
        <p:txBody>
          <a:bodyPr wrap="square" lIns="0" tIns="0" rIns="0" bIns="0" rtlCol="0"/>
          <a:lstStyle/>
          <a:p>
            <a:endParaRPr/>
          </a:p>
        </p:txBody>
      </p:sp>
      <p:sp>
        <p:nvSpPr>
          <p:cNvPr id="4" name="Text Placeholder 3">
            <a:extLst>
              <a:ext uri="{FF2B5EF4-FFF2-40B4-BE49-F238E27FC236}">
                <a16:creationId xmlns:a16="http://schemas.microsoft.com/office/drawing/2014/main" id="{95E20894-EF4B-4146-8822-4DB05B2EE604}"/>
              </a:ext>
            </a:extLst>
          </p:cNvPr>
          <p:cNvSpPr>
            <a:spLocks noGrp="1"/>
          </p:cNvSpPr>
          <p:nvPr>
            <p:ph type="body" sz="quarter" idx="13"/>
          </p:nvPr>
        </p:nvSpPr>
        <p:spPr>
          <a:xfrm>
            <a:off x="990705" y="2008800"/>
            <a:ext cx="2871470" cy="2851785"/>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17" name="Text Placeholder 3">
            <a:extLst>
              <a:ext uri="{FF2B5EF4-FFF2-40B4-BE49-F238E27FC236}">
                <a16:creationId xmlns:a16="http://schemas.microsoft.com/office/drawing/2014/main" id="{B663039F-1FB8-4E8C-82CB-5AFB06227EAA}"/>
              </a:ext>
            </a:extLst>
          </p:cNvPr>
          <p:cNvSpPr>
            <a:spLocks noGrp="1"/>
          </p:cNvSpPr>
          <p:nvPr>
            <p:ph type="body" sz="quarter" idx="14"/>
          </p:nvPr>
        </p:nvSpPr>
        <p:spPr>
          <a:xfrm>
            <a:off x="5257800" y="2008800"/>
            <a:ext cx="6248400" cy="2895600"/>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itle 4">
            <a:extLst>
              <a:ext uri="{FF2B5EF4-FFF2-40B4-BE49-F238E27FC236}">
                <a16:creationId xmlns:a16="http://schemas.microsoft.com/office/drawing/2014/main" id="{81C7419C-98EF-4953-81C0-99311A6151D3}"/>
              </a:ext>
            </a:extLst>
          </p:cNvPr>
          <p:cNvSpPr>
            <a:spLocks noGrp="1"/>
          </p:cNvSpPr>
          <p:nvPr>
            <p:ph type="title" hasCustomPrompt="1"/>
          </p:nvPr>
        </p:nvSpPr>
        <p:spPr/>
        <p:txBody>
          <a:bodyPr/>
          <a:lstStyle>
            <a:lvl1pPr>
              <a:defRPr/>
            </a:lvl1pPr>
          </a:lstStyle>
          <a:p>
            <a:r>
              <a:rPr lang="en-US"/>
              <a:t>Click to edit Title</a:t>
            </a:r>
            <a:endParaRPr lang="en-GB"/>
          </a:p>
        </p:txBody>
      </p:sp>
    </p:spTree>
    <p:extLst>
      <p:ext uri="{BB962C8B-B14F-4D97-AF65-F5344CB8AC3E}">
        <p14:creationId xmlns:p14="http://schemas.microsoft.com/office/powerpoint/2010/main" val="1426256082"/>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userDrawn="1">
  <p:cSld name="Diagram">
    <p:spTree>
      <p:nvGrpSpPr>
        <p:cNvPr id="1" name=""/>
        <p:cNvGrpSpPr/>
        <p:nvPr/>
      </p:nvGrpSpPr>
      <p:grpSpPr>
        <a:xfrm>
          <a:off x="0" y="0"/>
          <a:ext cx="0" cy="0"/>
          <a:chOff x="0" y="0"/>
          <a:chExt cx="0" cy="0"/>
        </a:xfrm>
      </p:grpSpPr>
      <p:sp>
        <p:nvSpPr>
          <p:cNvPr id="7" name="Slide Number Placeholder 6">
            <a:extLst>
              <a:ext uri="{FF2B5EF4-FFF2-40B4-BE49-F238E27FC236}">
                <a16:creationId xmlns:a16="http://schemas.microsoft.com/office/drawing/2014/main" id="{540759DF-20FC-4396-ADD5-F6D73988920F}"/>
              </a:ext>
            </a:extLst>
          </p:cNvPr>
          <p:cNvSpPr>
            <a:spLocks noGrp="1"/>
          </p:cNvSpPr>
          <p:nvPr>
            <p:ph type="sldNum" sz="quarter" idx="10"/>
          </p:nvPr>
        </p:nvSpPr>
        <p:spPr/>
        <p:txBody>
          <a:bodyPr/>
          <a:lstStyle>
            <a:lvl1pPr>
              <a:defRPr>
                <a:solidFill>
                  <a:schemeClr val="tx1"/>
                </a:solidFill>
              </a:defRPr>
            </a:lvl1pPr>
          </a:lstStyle>
          <a:p>
            <a:pPr marL="25400">
              <a:lnSpc>
                <a:spcPts val="2090"/>
              </a:lnSpc>
            </a:pPr>
            <a:fld id="{81D60167-4931-47E6-BA6A-407CBD079E47}" type="slidenum">
              <a:rPr lang="en-GB" smtClean="0"/>
              <a:pPr marL="25400">
                <a:lnSpc>
                  <a:spcPts val="2090"/>
                </a:lnSpc>
              </a:pPr>
              <a:t>‹#›</a:t>
            </a:fld>
            <a:endParaRPr lang="en-GB" dirty="0"/>
          </a:p>
        </p:txBody>
      </p:sp>
      <p:sp>
        <p:nvSpPr>
          <p:cNvPr id="15" name="object 4">
            <a:extLst>
              <a:ext uri="{FF2B5EF4-FFF2-40B4-BE49-F238E27FC236}">
                <a16:creationId xmlns:a16="http://schemas.microsoft.com/office/drawing/2014/main" id="{9F8B9FA8-5317-43EA-A726-494D0E2BA486}"/>
              </a:ext>
            </a:extLst>
          </p:cNvPr>
          <p:cNvSpPr/>
          <p:nvPr userDrawn="1"/>
        </p:nvSpPr>
        <p:spPr>
          <a:xfrm>
            <a:off x="0" y="5345315"/>
            <a:ext cx="1524000" cy="1513301"/>
          </a:xfrm>
          <a:custGeom>
            <a:avLst/>
            <a:gdLst/>
            <a:ahLst/>
            <a:cxnLst/>
            <a:rect l="l" t="t" r="r" b="b"/>
            <a:pathLst>
              <a:path w="2894330" h="2874009">
                <a:moveTo>
                  <a:pt x="0" y="0"/>
                </a:moveTo>
                <a:lnTo>
                  <a:pt x="0" y="2873392"/>
                </a:lnTo>
                <a:lnTo>
                  <a:pt x="2893847" y="2873392"/>
                </a:lnTo>
                <a:lnTo>
                  <a:pt x="1223276" y="1909354"/>
                </a:lnTo>
                <a:lnTo>
                  <a:pt x="1180063" y="1883794"/>
                </a:lnTo>
                <a:lnTo>
                  <a:pt x="1137497" y="1857433"/>
                </a:lnTo>
                <a:lnTo>
                  <a:pt x="1095584" y="1830284"/>
                </a:lnTo>
                <a:lnTo>
                  <a:pt x="1054331" y="1802362"/>
                </a:lnTo>
                <a:lnTo>
                  <a:pt x="1013745" y="1773678"/>
                </a:lnTo>
                <a:lnTo>
                  <a:pt x="973832" y="1744246"/>
                </a:lnTo>
                <a:lnTo>
                  <a:pt x="934599" y="1714079"/>
                </a:lnTo>
                <a:lnTo>
                  <a:pt x="896053" y="1683191"/>
                </a:lnTo>
                <a:lnTo>
                  <a:pt x="858200" y="1651594"/>
                </a:lnTo>
                <a:lnTo>
                  <a:pt x="821047" y="1619301"/>
                </a:lnTo>
                <a:lnTo>
                  <a:pt x="784601" y="1586326"/>
                </a:lnTo>
                <a:lnTo>
                  <a:pt x="748869" y="1552683"/>
                </a:lnTo>
                <a:lnTo>
                  <a:pt x="713856" y="1518383"/>
                </a:lnTo>
                <a:lnTo>
                  <a:pt x="679571" y="1483440"/>
                </a:lnTo>
                <a:lnTo>
                  <a:pt x="646018" y="1447868"/>
                </a:lnTo>
                <a:lnTo>
                  <a:pt x="610400" y="1408580"/>
                </a:lnTo>
                <a:lnTo>
                  <a:pt x="602043" y="1399195"/>
                </a:lnTo>
                <a:lnTo>
                  <a:pt x="599185" y="1396083"/>
                </a:lnTo>
                <a:lnTo>
                  <a:pt x="560623" y="1351693"/>
                </a:lnTo>
                <a:lnTo>
                  <a:pt x="526268" y="1310088"/>
                </a:lnTo>
                <a:lnTo>
                  <a:pt x="493313" y="1268119"/>
                </a:lnTo>
                <a:lnTo>
                  <a:pt x="461729" y="1225838"/>
                </a:lnTo>
                <a:lnTo>
                  <a:pt x="431489" y="1183295"/>
                </a:lnTo>
                <a:lnTo>
                  <a:pt x="402566" y="1140542"/>
                </a:lnTo>
                <a:lnTo>
                  <a:pt x="374931" y="1097628"/>
                </a:lnTo>
                <a:lnTo>
                  <a:pt x="348557" y="1054607"/>
                </a:lnTo>
                <a:lnTo>
                  <a:pt x="323418" y="1011527"/>
                </a:lnTo>
                <a:lnTo>
                  <a:pt x="299090" y="968681"/>
                </a:lnTo>
                <a:lnTo>
                  <a:pt x="275622" y="925354"/>
                </a:lnTo>
                <a:lnTo>
                  <a:pt x="253020" y="881561"/>
                </a:lnTo>
                <a:lnTo>
                  <a:pt x="231291" y="837315"/>
                </a:lnTo>
                <a:lnTo>
                  <a:pt x="210444" y="792629"/>
                </a:lnTo>
                <a:lnTo>
                  <a:pt x="190485" y="747515"/>
                </a:lnTo>
                <a:lnTo>
                  <a:pt x="171422" y="701988"/>
                </a:lnTo>
                <a:lnTo>
                  <a:pt x="153262" y="656061"/>
                </a:lnTo>
                <a:lnTo>
                  <a:pt x="136013" y="609746"/>
                </a:lnTo>
                <a:lnTo>
                  <a:pt x="119681" y="563057"/>
                </a:lnTo>
                <a:lnTo>
                  <a:pt x="104274" y="516007"/>
                </a:lnTo>
                <a:lnTo>
                  <a:pt x="89800" y="468609"/>
                </a:lnTo>
                <a:lnTo>
                  <a:pt x="76266" y="420876"/>
                </a:lnTo>
                <a:lnTo>
                  <a:pt x="63678" y="372822"/>
                </a:lnTo>
                <a:lnTo>
                  <a:pt x="52045" y="324459"/>
                </a:lnTo>
                <a:lnTo>
                  <a:pt x="41374" y="275802"/>
                </a:lnTo>
                <a:lnTo>
                  <a:pt x="31672" y="226862"/>
                </a:lnTo>
                <a:lnTo>
                  <a:pt x="22946" y="177654"/>
                </a:lnTo>
                <a:lnTo>
                  <a:pt x="15204" y="128190"/>
                </a:lnTo>
                <a:lnTo>
                  <a:pt x="8454" y="78483"/>
                </a:lnTo>
                <a:lnTo>
                  <a:pt x="2701" y="28547"/>
                </a:lnTo>
                <a:lnTo>
                  <a:pt x="0" y="0"/>
                </a:lnTo>
                <a:close/>
              </a:path>
            </a:pathLst>
          </a:custGeom>
          <a:solidFill>
            <a:schemeClr val="tx2"/>
          </a:solidFill>
        </p:spPr>
        <p:txBody>
          <a:bodyPr wrap="square" lIns="0" tIns="0" rIns="0" bIns="0" rtlCol="0"/>
          <a:lstStyle/>
          <a:p>
            <a:endParaRPr/>
          </a:p>
        </p:txBody>
      </p:sp>
      <p:sp>
        <p:nvSpPr>
          <p:cNvPr id="4" name="Text Placeholder 3">
            <a:extLst>
              <a:ext uri="{FF2B5EF4-FFF2-40B4-BE49-F238E27FC236}">
                <a16:creationId xmlns:a16="http://schemas.microsoft.com/office/drawing/2014/main" id="{950C15BB-44B8-4D5D-A654-B47B8B47209B}"/>
              </a:ext>
            </a:extLst>
          </p:cNvPr>
          <p:cNvSpPr>
            <a:spLocks noGrp="1"/>
          </p:cNvSpPr>
          <p:nvPr>
            <p:ph type="body" sz="quarter" idx="13"/>
          </p:nvPr>
        </p:nvSpPr>
        <p:spPr>
          <a:xfrm>
            <a:off x="990705" y="2008800"/>
            <a:ext cx="2871470" cy="2851785"/>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16" name="Content Placeholder 15">
            <a:extLst>
              <a:ext uri="{FF2B5EF4-FFF2-40B4-BE49-F238E27FC236}">
                <a16:creationId xmlns:a16="http://schemas.microsoft.com/office/drawing/2014/main" id="{20AC89F2-C96E-4603-848D-BCA7FEE06C03}"/>
              </a:ext>
            </a:extLst>
          </p:cNvPr>
          <p:cNvSpPr>
            <a:spLocks noGrp="1"/>
          </p:cNvSpPr>
          <p:nvPr>
            <p:ph sz="quarter" idx="14"/>
          </p:nvPr>
        </p:nvSpPr>
        <p:spPr>
          <a:xfrm>
            <a:off x="4921250" y="2008799"/>
            <a:ext cx="6488113" cy="34686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18" name="Title 17">
            <a:extLst>
              <a:ext uri="{FF2B5EF4-FFF2-40B4-BE49-F238E27FC236}">
                <a16:creationId xmlns:a16="http://schemas.microsoft.com/office/drawing/2014/main" id="{1519D846-80EE-406B-A71E-AEE2B028FF15}"/>
              </a:ext>
            </a:extLst>
          </p:cNvPr>
          <p:cNvSpPr>
            <a:spLocks noGrp="1"/>
          </p:cNvSpPr>
          <p:nvPr>
            <p:ph type="title" hasCustomPrompt="1"/>
          </p:nvPr>
        </p:nvSpPr>
        <p:spPr/>
        <p:txBody>
          <a:bodyPr/>
          <a:lstStyle>
            <a:lvl1pPr>
              <a:defRPr/>
            </a:lvl1pPr>
          </a:lstStyle>
          <a:p>
            <a:r>
              <a:rPr lang="en-US"/>
              <a:t>Click to edit Title</a:t>
            </a:r>
            <a:endParaRPr lang="en-GB"/>
          </a:p>
        </p:txBody>
      </p:sp>
    </p:spTree>
    <p:extLst>
      <p:ext uri="{BB962C8B-B14F-4D97-AF65-F5344CB8AC3E}">
        <p14:creationId xmlns:p14="http://schemas.microsoft.com/office/powerpoint/2010/main" val="297452913"/>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userDrawn="1">
  <p:cSld name="3 Col">
    <p:spTree>
      <p:nvGrpSpPr>
        <p:cNvPr id="1" name=""/>
        <p:cNvGrpSpPr/>
        <p:nvPr/>
      </p:nvGrpSpPr>
      <p:grpSpPr>
        <a:xfrm>
          <a:off x="0" y="0"/>
          <a:ext cx="0" cy="0"/>
          <a:chOff x="0" y="0"/>
          <a:chExt cx="0" cy="0"/>
        </a:xfrm>
      </p:grpSpPr>
      <p:sp>
        <p:nvSpPr>
          <p:cNvPr id="7" name="Slide Number Placeholder 6">
            <a:extLst>
              <a:ext uri="{FF2B5EF4-FFF2-40B4-BE49-F238E27FC236}">
                <a16:creationId xmlns:a16="http://schemas.microsoft.com/office/drawing/2014/main" id="{540759DF-20FC-4396-ADD5-F6D73988920F}"/>
              </a:ext>
            </a:extLst>
          </p:cNvPr>
          <p:cNvSpPr>
            <a:spLocks noGrp="1"/>
          </p:cNvSpPr>
          <p:nvPr>
            <p:ph type="sldNum" sz="quarter" idx="10"/>
          </p:nvPr>
        </p:nvSpPr>
        <p:spPr/>
        <p:txBody>
          <a:bodyPr/>
          <a:lstStyle>
            <a:lvl1pPr>
              <a:defRPr>
                <a:solidFill>
                  <a:schemeClr val="tx1"/>
                </a:solidFill>
              </a:defRPr>
            </a:lvl1pPr>
          </a:lstStyle>
          <a:p>
            <a:pPr marL="25400">
              <a:lnSpc>
                <a:spcPts val="2090"/>
              </a:lnSpc>
            </a:pPr>
            <a:fld id="{81D60167-4931-47E6-BA6A-407CBD079E47}" type="slidenum">
              <a:rPr lang="en-GB" smtClean="0"/>
              <a:pPr marL="25400">
                <a:lnSpc>
                  <a:spcPts val="2090"/>
                </a:lnSpc>
              </a:pPr>
              <a:t>‹#›</a:t>
            </a:fld>
            <a:endParaRPr lang="en-GB" dirty="0"/>
          </a:p>
        </p:txBody>
      </p:sp>
      <p:sp>
        <p:nvSpPr>
          <p:cNvPr id="15" name="object 4">
            <a:extLst>
              <a:ext uri="{FF2B5EF4-FFF2-40B4-BE49-F238E27FC236}">
                <a16:creationId xmlns:a16="http://schemas.microsoft.com/office/drawing/2014/main" id="{1931264B-5CD8-45BD-AE51-1CA1A044EC3E}"/>
              </a:ext>
            </a:extLst>
          </p:cNvPr>
          <p:cNvSpPr/>
          <p:nvPr userDrawn="1"/>
        </p:nvSpPr>
        <p:spPr>
          <a:xfrm>
            <a:off x="0" y="5345315"/>
            <a:ext cx="1524000" cy="1513301"/>
          </a:xfrm>
          <a:custGeom>
            <a:avLst/>
            <a:gdLst/>
            <a:ahLst/>
            <a:cxnLst/>
            <a:rect l="l" t="t" r="r" b="b"/>
            <a:pathLst>
              <a:path w="2894330" h="2874009">
                <a:moveTo>
                  <a:pt x="0" y="0"/>
                </a:moveTo>
                <a:lnTo>
                  <a:pt x="0" y="2873392"/>
                </a:lnTo>
                <a:lnTo>
                  <a:pt x="2893847" y="2873392"/>
                </a:lnTo>
                <a:lnTo>
                  <a:pt x="1223276" y="1909354"/>
                </a:lnTo>
                <a:lnTo>
                  <a:pt x="1180063" y="1883794"/>
                </a:lnTo>
                <a:lnTo>
                  <a:pt x="1137497" y="1857433"/>
                </a:lnTo>
                <a:lnTo>
                  <a:pt x="1095584" y="1830284"/>
                </a:lnTo>
                <a:lnTo>
                  <a:pt x="1054331" y="1802362"/>
                </a:lnTo>
                <a:lnTo>
                  <a:pt x="1013745" y="1773678"/>
                </a:lnTo>
                <a:lnTo>
                  <a:pt x="973832" y="1744246"/>
                </a:lnTo>
                <a:lnTo>
                  <a:pt x="934599" y="1714079"/>
                </a:lnTo>
                <a:lnTo>
                  <a:pt x="896053" y="1683191"/>
                </a:lnTo>
                <a:lnTo>
                  <a:pt x="858200" y="1651594"/>
                </a:lnTo>
                <a:lnTo>
                  <a:pt x="821047" y="1619301"/>
                </a:lnTo>
                <a:lnTo>
                  <a:pt x="784601" y="1586326"/>
                </a:lnTo>
                <a:lnTo>
                  <a:pt x="748869" y="1552683"/>
                </a:lnTo>
                <a:lnTo>
                  <a:pt x="713856" y="1518383"/>
                </a:lnTo>
                <a:lnTo>
                  <a:pt x="679571" y="1483440"/>
                </a:lnTo>
                <a:lnTo>
                  <a:pt x="646018" y="1447868"/>
                </a:lnTo>
                <a:lnTo>
                  <a:pt x="610400" y="1408580"/>
                </a:lnTo>
                <a:lnTo>
                  <a:pt x="602043" y="1399195"/>
                </a:lnTo>
                <a:lnTo>
                  <a:pt x="599185" y="1396083"/>
                </a:lnTo>
                <a:lnTo>
                  <a:pt x="560623" y="1351693"/>
                </a:lnTo>
                <a:lnTo>
                  <a:pt x="526268" y="1310088"/>
                </a:lnTo>
                <a:lnTo>
                  <a:pt x="493313" y="1268119"/>
                </a:lnTo>
                <a:lnTo>
                  <a:pt x="461729" y="1225838"/>
                </a:lnTo>
                <a:lnTo>
                  <a:pt x="431489" y="1183295"/>
                </a:lnTo>
                <a:lnTo>
                  <a:pt x="402566" y="1140542"/>
                </a:lnTo>
                <a:lnTo>
                  <a:pt x="374931" y="1097628"/>
                </a:lnTo>
                <a:lnTo>
                  <a:pt x="348557" y="1054607"/>
                </a:lnTo>
                <a:lnTo>
                  <a:pt x="323418" y="1011527"/>
                </a:lnTo>
                <a:lnTo>
                  <a:pt x="299090" y="968681"/>
                </a:lnTo>
                <a:lnTo>
                  <a:pt x="275622" y="925354"/>
                </a:lnTo>
                <a:lnTo>
                  <a:pt x="253020" y="881561"/>
                </a:lnTo>
                <a:lnTo>
                  <a:pt x="231291" y="837315"/>
                </a:lnTo>
                <a:lnTo>
                  <a:pt x="210444" y="792629"/>
                </a:lnTo>
                <a:lnTo>
                  <a:pt x="190485" y="747515"/>
                </a:lnTo>
                <a:lnTo>
                  <a:pt x="171422" y="701988"/>
                </a:lnTo>
                <a:lnTo>
                  <a:pt x="153262" y="656061"/>
                </a:lnTo>
                <a:lnTo>
                  <a:pt x="136013" y="609746"/>
                </a:lnTo>
                <a:lnTo>
                  <a:pt x="119681" y="563057"/>
                </a:lnTo>
                <a:lnTo>
                  <a:pt x="104274" y="516007"/>
                </a:lnTo>
                <a:lnTo>
                  <a:pt x="89800" y="468609"/>
                </a:lnTo>
                <a:lnTo>
                  <a:pt x="76266" y="420876"/>
                </a:lnTo>
                <a:lnTo>
                  <a:pt x="63678" y="372822"/>
                </a:lnTo>
                <a:lnTo>
                  <a:pt x="52045" y="324459"/>
                </a:lnTo>
                <a:lnTo>
                  <a:pt x="41374" y="275802"/>
                </a:lnTo>
                <a:lnTo>
                  <a:pt x="31672" y="226862"/>
                </a:lnTo>
                <a:lnTo>
                  <a:pt x="22946" y="177654"/>
                </a:lnTo>
                <a:lnTo>
                  <a:pt x="15204" y="128190"/>
                </a:lnTo>
                <a:lnTo>
                  <a:pt x="8454" y="78483"/>
                </a:lnTo>
                <a:lnTo>
                  <a:pt x="2701" y="28547"/>
                </a:lnTo>
                <a:lnTo>
                  <a:pt x="0" y="0"/>
                </a:lnTo>
                <a:close/>
              </a:path>
            </a:pathLst>
          </a:custGeom>
          <a:solidFill>
            <a:schemeClr val="tx2"/>
          </a:solidFill>
        </p:spPr>
        <p:txBody>
          <a:bodyPr wrap="square" lIns="0" tIns="0" rIns="0" bIns="0" rtlCol="0"/>
          <a:lstStyle/>
          <a:p>
            <a:endParaRPr dirty="0"/>
          </a:p>
        </p:txBody>
      </p:sp>
      <p:sp>
        <p:nvSpPr>
          <p:cNvPr id="4" name="Text Placeholder 3">
            <a:extLst>
              <a:ext uri="{FF2B5EF4-FFF2-40B4-BE49-F238E27FC236}">
                <a16:creationId xmlns:a16="http://schemas.microsoft.com/office/drawing/2014/main" id="{D14D9485-624D-42B0-8630-34E948A44A8B}"/>
              </a:ext>
            </a:extLst>
          </p:cNvPr>
          <p:cNvSpPr>
            <a:spLocks noGrp="1"/>
          </p:cNvSpPr>
          <p:nvPr>
            <p:ph type="body" sz="quarter" idx="14"/>
          </p:nvPr>
        </p:nvSpPr>
        <p:spPr>
          <a:xfrm>
            <a:off x="990705" y="2008800"/>
            <a:ext cx="2871470" cy="2851785"/>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18" name="Text Placeholder 3">
            <a:extLst>
              <a:ext uri="{FF2B5EF4-FFF2-40B4-BE49-F238E27FC236}">
                <a16:creationId xmlns:a16="http://schemas.microsoft.com/office/drawing/2014/main" id="{F6E0CD73-9B26-4E07-AA5A-EEF3272B979D}"/>
              </a:ext>
            </a:extLst>
          </p:cNvPr>
          <p:cNvSpPr>
            <a:spLocks noGrp="1"/>
          </p:cNvSpPr>
          <p:nvPr>
            <p:ph type="body" sz="quarter" idx="15"/>
          </p:nvPr>
        </p:nvSpPr>
        <p:spPr>
          <a:xfrm>
            <a:off x="4625125" y="2008800"/>
            <a:ext cx="2871470" cy="2851785"/>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19" name="Text Placeholder 3">
            <a:extLst>
              <a:ext uri="{FF2B5EF4-FFF2-40B4-BE49-F238E27FC236}">
                <a16:creationId xmlns:a16="http://schemas.microsoft.com/office/drawing/2014/main" id="{CE03EB4A-FD8D-489C-AAD9-E6AE91EBC9B2}"/>
              </a:ext>
            </a:extLst>
          </p:cNvPr>
          <p:cNvSpPr>
            <a:spLocks noGrp="1"/>
          </p:cNvSpPr>
          <p:nvPr>
            <p:ph type="body" sz="quarter" idx="16"/>
          </p:nvPr>
        </p:nvSpPr>
        <p:spPr>
          <a:xfrm>
            <a:off x="8259544" y="2008800"/>
            <a:ext cx="2871470" cy="2851785"/>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itle 4">
            <a:extLst>
              <a:ext uri="{FF2B5EF4-FFF2-40B4-BE49-F238E27FC236}">
                <a16:creationId xmlns:a16="http://schemas.microsoft.com/office/drawing/2014/main" id="{06CCAE99-B25C-48C4-93E5-F9006E10A373}"/>
              </a:ext>
            </a:extLst>
          </p:cNvPr>
          <p:cNvSpPr>
            <a:spLocks noGrp="1"/>
          </p:cNvSpPr>
          <p:nvPr>
            <p:ph type="title" hasCustomPrompt="1"/>
          </p:nvPr>
        </p:nvSpPr>
        <p:spPr/>
        <p:txBody>
          <a:bodyPr/>
          <a:lstStyle>
            <a:lvl1pPr>
              <a:defRPr/>
            </a:lvl1pPr>
          </a:lstStyle>
          <a:p>
            <a:r>
              <a:rPr lang="en-US"/>
              <a:t>Click to edit Title</a:t>
            </a:r>
            <a:endParaRPr lang="en-GB"/>
          </a:p>
        </p:txBody>
      </p:sp>
    </p:spTree>
    <p:extLst>
      <p:ext uri="{BB962C8B-B14F-4D97-AF65-F5344CB8AC3E}">
        <p14:creationId xmlns:p14="http://schemas.microsoft.com/office/powerpoint/2010/main" val="3781678173"/>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showMasterSp="0" preserve="1" userDrawn="1">
  <p:cSld name="Picture">
    <p:bg>
      <p:bgPr>
        <a:solidFill>
          <a:schemeClr val="bg1"/>
        </a:solidFill>
        <a:effectLst/>
      </p:bgPr>
    </p:bg>
    <p:spTree>
      <p:nvGrpSpPr>
        <p:cNvPr id="1" name=""/>
        <p:cNvGrpSpPr/>
        <p:nvPr/>
      </p:nvGrpSpPr>
      <p:grpSpPr>
        <a:xfrm>
          <a:off x="0" y="0"/>
          <a:ext cx="0" cy="0"/>
          <a:chOff x="0" y="0"/>
          <a:chExt cx="0" cy="0"/>
        </a:xfrm>
      </p:grpSpPr>
      <p:sp>
        <p:nvSpPr>
          <p:cNvPr id="5" name="Slide Number Placeholder 4">
            <a:extLst>
              <a:ext uri="{FF2B5EF4-FFF2-40B4-BE49-F238E27FC236}">
                <a16:creationId xmlns:a16="http://schemas.microsoft.com/office/drawing/2014/main" id="{FDDD989A-E01E-4D5A-B220-174E9687EB59}"/>
              </a:ext>
            </a:extLst>
          </p:cNvPr>
          <p:cNvSpPr>
            <a:spLocks noGrp="1"/>
          </p:cNvSpPr>
          <p:nvPr>
            <p:ph type="sldNum" sz="quarter" idx="10"/>
          </p:nvPr>
        </p:nvSpPr>
        <p:spPr/>
        <p:txBody>
          <a:bodyPr/>
          <a:lstStyle/>
          <a:p>
            <a:pPr marL="25400">
              <a:lnSpc>
                <a:spcPts val="2090"/>
              </a:lnSpc>
            </a:pPr>
            <a:fld id="{81D60167-4931-47E6-BA6A-407CBD079E47}" type="slidenum">
              <a:rPr lang="en-GB" smtClean="0"/>
              <a:t>‹#›</a:t>
            </a:fld>
            <a:endParaRPr lang="en-GB" dirty="0"/>
          </a:p>
        </p:txBody>
      </p:sp>
      <p:sp>
        <p:nvSpPr>
          <p:cNvPr id="9" name="Picture Placeholder 8">
            <a:extLst>
              <a:ext uri="{FF2B5EF4-FFF2-40B4-BE49-F238E27FC236}">
                <a16:creationId xmlns:a16="http://schemas.microsoft.com/office/drawing/2014/main" id="{074C12BD-5601-4E6E-A7FE-AC40CF1BDFB2}"/>
              </a:ext>
            </a:extLst>
          </p:cNvPr>
          <p:cNvSpPr>
            <a:spLocks noGrp="1"/>
          </p:cNvSpPr>
          <p:nvPr>
            <p:ph type="pic" sz="quarter" idx="11"/>
          </p:nvPr>
        </p:nvSpPr>
        <p:spPr>
          <a:xfrm>
            <a:off x="0" y="0"/>
            <a:ext cx="12192000" cy="6858000"/>
          </a:xfrm>
          <a:prstGeom prst="rect">
            <a:avLst/>
          </a:prstGeom>
        </p:spPr>
        <p:txBody>
          <a:bodyPr anchor="ctr" anchorCtr="0"/>
          <a:lstStyle>
            <a:lvl1pPr algn="ctr">
              <a:defRPr/>
            </a:lvl1pPr>
          </a:lstStyle>
          <a:p>
            <a:endParaRPr lang="en-GB"/>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showMasterSp="0" type="obj" preserve="1">
  <p:cSld name="Blank">
    <p:bg>
      <p:bgPr>
        <a:solidFill>
          <a:schemeClr val="bg1"/>
        </a:solidFill>
        <a:effectLst/>
      </p:bgPr>
    </p:bg>
    <p:spTree>
      <p:nvGrpSpPr>
        <p:cNvPr id="1" name=""/>
        <p:cNvGrpSpPr/>
        <p:nvPr/>
      </p:nvGrpSpPr>
      <p:grpSpPr>
        <a:xfrm>
          <a:off x="0" y="0"/>
          <a:ext cx="0" cy="0"/>
          <a:chOff x="0" y="0"/>
          <a:chExt cx="0" cy="0"/>
        </a:xfrm>
      </p:grpSpPr>
      <p:sp>
        <p:nvSpPr>
          <p:cNvPr id="5" name="Slide Number Placeholder 4">
            <a:extLst>
              <a:ext uri="{FF2B5EF4-FFF2-40B4-BE49-F238E27FC236}">
                <a16:creationId xmlns:a16="http://schemas.microsoft.com/office/drawing/2014/main" id="{FDDD989A-E01E-4D5A-B220-174E9687EB59}"/>
              </a:ext>
            </a:extLst>
          </p:cNvPr>
          <p:cNvSpPr>
            <a:spLocks noGrp="1"/>
          </p:cNvSpPr>
          <p:nvPr>
            <p:ph type="sldNum" sz="quarter" idx="10"/>
          </p:nvPr>
        </p:nvSpPr>
        <p:spPr/>
        <p:txBody>
          <a:bodyPr/>
          <a:lstStyle>
            <a:lvl1pPr>
              <a:defRPr>
                <a:solidFill>
                  <a:schemeClr val="tx1"/>
                </a:solidFill>
              </a:defRPr>
            </a:lvl1pPr>
          </a:lstStyle>
          <a:p>
            <a:pPr marL="25400">
              <a:lnSpc>
                <a:spcPts val="2090"/>
              </a:lnSpc>
            </a:pPr>
            <a:fld id="{81D60167-4931-47E6-BA6A-407CBD079E47}" type="slidenum">
              <a:rPr lang="en-GB" smtClean="0"/>
              <a:pPr marL="25400">
                <a:lnSpc>
                  <a:spcPts val="2090"/>
                </a:lnSpc>
              </a:pPr>
              <a:t>‹#›</a:t>
            </a:fld>
            <a:endParaRPr lang="en-GB" dirty="0"/>
          </a:p>
        </p:txBody>
      </p:sp>
      <p:sp>
        <p:nvSpPr>
          <p:cNvPr id="10" name="object 4">
            <a:extLst>
              <a:ext uri="{FF2B5EF4-FFF2-40B4-BE49-F238E27FC236}">
                <a16:creationId xmlns:a16="http://schemas.microsoft.com/office/drawing/2014/main" id="{51B1A697-748C-4C25-92F1-6C497E540FAA}"/>
              </a:ext>
            </a:extLst>
          </p:cNvPr>
          <p:cNvSpPr/>
          <p:nvPr userDrawn="1"/>
        </p:nvSpPr>
        <p:spPr>
          <a:xfrm>
            <a:off x="0" y="5345315"/>
            <a:ext cx="1524000" cy="1513301"/>
          </a:xfrm>
          <a:custGeom>
            <a:avLst/>
            <a:gdLst/>
            <a:ahLst/>
            <a:cxnLst/>
            <a:rect l="l" t="t" r="r" b="b"/>
            <a:pathLst>
              <a:path w="2894330" h="2874009">
                <a:moveTo>
                  <a:pt x="0" y="0"/>
                </a:moveTo>
                <a:lnTo>
                  <a:pt x="0" y="2873392"/>
                </a:lnTo>
                <a:lnTo>
                  <a:pt x="2893847" y="2873392"/>
                </a:lnTo>
                <a:lnTo>
                  <a:pt x="1223276" y="1909354"/>
                </a:lnTo>
                <a:lnTo>
                  <a:pt x="1180063" y="1883794"/>
                </a:lnTo>
                <a:lnTo>
                  <a:pt x="1137497" y="1857433"/>
                </a:lnTo>
                <a:lnTo>
                  <a:pt x="1095584" y="1830284"/>
                </a:lnTo>
                <a:lnTo>
                  <a:pt x="1054331" y="1802362"/>
                </a:lnTo>
                <a:lnTo>
                  <a:pt x="1013745" y="1773678"/>
                </a:lnTo>
                <a:lnTo>
                  <a:pt x="973832" y="1744246"/>
                </a:lnTo>
                <a:lnTo>
                  <a:pt x="934599" y="1714079"/>
                </a:lnTo>
                <a:lnTo>
                  <a:pt x="896053" y="1683191"/>
                </a:lnTo>
                <a:lnTo>
                  <a:pt x="858200" y="1651594"/>
                </a:lnTo>
                <a:lnTo>
                  <a:pt x="821047" y="1619301"/>
                </a:lnTo>
                <a:lnTo>
                  <a:pt x="784601" y="1586326"/>
                </a:lnTo>
                <a:lnTo>
                  <a:pt x="748869" y="1552683"/>
                </a:lnTo>
                <a:lnTo>
                  <a:pt x="713856" y="1518383"/>
                </a:lnTo>
                <a:lnTo>
                  <a:pt x="679571" y="1483440"/>
                </a:lnTo>
                <a:lnTo>
                  <a:pt x="646018" y="1447868"/>
                </a:lnTo>
                <a:lnTo>
                  <a:pt x="610400" y="1408580"/>
                </a:lnTo>
                <a:lnTo>
                  <a:pt x="602043" y="1399195"/>
                </a:lnTo>
                <a:lnTo>
                  <a:pt x="599185" y="1396083"/>
                </a:lnTo>
                <a:lnTo>
                  <a:pt x="560623" y="1351693"/>
                </a:lnTo>
                <a:lnTo>
                  <a:pt x="526268" y="1310088"/>
                </a:lnTo>
                <a:lnTo>
                  <a:pt x="493313" y="1268119"/>
                </a:lnTo>
                <a:lnTo>
                  <a:pt x="461729" y="1225838"/>
                </a:lnTo>
                <a:lnTo>
                  <a:pt x="431489" y="1183295"/>
                </a:lnTo>
                <a:lnTo>
                  <a:pt x="402566" y="1140542"/>
                </a:lnTo>
                <a:lnTo>
                  <a:pt x="374931" y="1097628"/>
                </a:lnTo>
                <a:lnTo>
                  <a:pt x="348557" y="1054607"/>
                </a:lnTo>
                <a:lnTo>
                  <a:pt x="323418" y="1011527"/>
                </a:lnTo>
                <a:lnTo>
                  <a:pt x="299090" y="968681"/>
                </a:lnTo>
                <a:lnTo>
                  <a:pt x="275622" y="925354"/>
                </a:lnTo>
                <a:lnTo>
                  <a:pt x="253020" y="881561"/>
                </a:lnTo>
                <a:lnTo>
                  <a:pt x="231291" y="837315"/>
                </a:lnTo>
                <a:lnTo>
                  <a:pt x="210444" y="792629"/>
                </a:lnTo>
                <a:lnTo>
                  <a:pt x="190485" y="747515"/>
                </a:lnTo>
                <a:lnTo>
                  <a:pt x="171422" y="701988"/>
                </a:lnTo>
                <a:lnTo>
                  <a:pt x="153262" y="656061"/>
                </a:lnTo>
                <a:lnTo>
                  <a:pt x="136013" y="609746"/>
                </a:lnTo>
                <a:lnTo>
                  <a:pt x="119681" y="563057"/>
                </a:lnTo>
                <a:lnTo>
                  <a:pt x="104274" y="516007"/>
                </a:lnTo>
                <a:lnTo>
                  <a:pt x="89800" y="468609"/>
                </a:lnTo>
                <a:lnTo>
                  <a:pt x="76266" y="420876"/>
                </a:lnTo>
                <a:lnTo>
                  <a:pt x="63678" y="372822"/>
                </a:lnTo>
                <a:lnTo>
                  <a:pt x="52045" y="324459"/>
                </a:lnTo>
                <a:lnTo>
                  <a:pt x="41374" y="275802"/>
                </a:lnTo>
                <a:lnTo>
                  <a:pt x="31672" y="226862"/>
                </a:lnTo>
                <a:lnTo>
                  <a:pt x="22946" y="177654"/>
                </a:lnTo>
                <a:lnTo>
                  <a:pt x="15204" y="128190"/>
                </a:lnTo>
                <a:lnTo>
                  <a:pt x="8454" y="78483"/>
                </a:lnTo>
                <a:lnTo>
                  <a:pt x="2701" y="28547"/>
                </a:lnTo>
                <a:lnTo>
                  <a:pt x="0" y="0"/>
                </a:lnTo>
                <a:close/>
              </a:path>
            </a:pathLst>
          </a:custGeom>
          <a:solidFill>
            <a:schemeClr val="tx2"/>
          </a:solidFill>
        </p:spPr>
        <p:txBody>
          <a:bodyPr wrap="square" lIns="0" tIns="0" rIns="0" bIns="0" rtlCol="0"/>
          <a:lstStyle/>
          <a:p>
            <a:endParaRPr/>
          </a:p>
        </p:txBody>
      </p:sp>
      <p:grpSp>
        <p:nvGrpSpPr>
          <p:cNvPr id="11" name="Group 10">
            <a:extLst>
              <a:ext uri="{FF2B5EF4-FFF2-40B4-BE49-F238E27FC236}">
                <a16:creationId xmlns:a16="http://schemas.microsoft.com/office/drawing/2014/main" id="{F305D7FF-3E46-4CFF-A503-A3FA903E34F1}"/>
              </a:ext>
            </a:extLst>
          </p:cNvPr>
          <p:cNvGrpSpPr/>
          <p:nvPr userDrawn="1"/>
        </p:nvGrpSpPr>
        <p:grpSpPr>
          <a:xfrm>
            <a:off x="10896600" y="6056335"/>
            <a:ext cx="318159" cy="461246"/>
            <a:chOff x="11120177" y="6056335"/>
            <a:chExt cx="318159" cy="461246"/>
          </a:xfrm>
        </p:grpSpPr>
        <p:sp>
          <p:nvSpPr>
            <p:cNvPr id="12" name="object 5">
              <a:extLst>
                <a:ext uri="{FF2B5EF4-FFF2-40B4-BE49-F238E27FC236}">
                  <a16:creationId xmlns:a16="http://schemas.microsoft.com/office/drawing/2014/main" id="{8FFEF7D7-31BB-48F9-85E3-AC76145AE4E5}"/>
                </a:ext>
              </a:extLst>
            </p:cNvPr>
            <p:cNvSpPr/>
            <p:nvPr/>
          </p:nvSpPr>
          <p:spPr>
            <a:xfrm>
              <a:off x="11210779" y="6056335"/>
              <a:ext cx="137160" cy="45085"/>
            </a:xfrm>
            <a:custGeom>
              <a:avLst/>
              <a:gdLst/>
              <a:ahLst/>
              <a:cxnLst/>
              <a:rect l="l" t="t" r="r" b="b"/>
              <a:pathLst>
                <a:path w="137159" h="45085">
                  <a:moveTo>
                    <a:pt x="18110" y="5575"/>
                  </a:moveTo>
                  <a:lnTo>
                    <a:pt x="11595" y="7124"/>
                  </a:lnTo>
                  <a:lnTo>
                    <a:pt x="5549" y="8991"/>
                  </a:lnTo>
                  <a:lnTo>
                    <a:pt x="0" y="11074"/>
                  </a:lnTo>
                  <a:lnTo>
                    <a:pt x="23342" y="44602"/>
                  </a:lnTo>
                  <a:lnTo>
                    <a:pt x="56642" y="38303"/>
                  </a:lnTo>
                  <a:lnTo>
                    <a:pt x="62280" y="37795"/>
                  </a:lnTo>
                  <a:lnTo>
                    <a:pt x="118267" y="37795"/>
                  </a:lnTo>
                  <a:lnTo>
                    <a:pt x="128498" y="23107"/>
                  </a:lnTo>
                  <a:lnTo>
                    <a:pt x="41545" y="23107"/>
                  </a:lnTo>
                  <a:lnTo>
                    <a:pt x="34407" y="21772"/>
                  </a:lnTo>
                  <a:lnTo>
                    <a:pt x="29636" y="18739"/>
                  </a:lnTo>
                  <a:lnTo>
                    <a:pt x="25336" y="14008"/>
                  </a:lnTo>
                  <a:lnTo>
                    <a:pt x="18110" y="5575"/>
                  </a:lnTo>
                  <a:close/>
                </a:path>
                <a:path w="137159" h="45085">
                  <a:moveTo>
                    <a:pt x="118267" y="37795"/>
                  </a:moveTo>
                  <a:lnTo>
                    <a:pt x="74587" y="37795"/>
                  </a:lnTo>
                  <a:lnTo>
                    <a:pt x="80225" y="38303"/>
                  </a:lnTo>
                  <a:lnTo>
                    <a:pt x="113525" y="44602"/>
                  </a:lnTo>
                  <a:lnTo>
                    <a:pt x="118267" y="37795"/>
                  </a:lnTo>
                  <a:close/>
                </a:path>
                <a:path w="137159" h="45085">
                  <a:moveTo>
                    <a:pt x="74587" y="37795"/>
                  </a:moveTo>
                  <a:lnTo>
                    <a:pt x="62280" y="37795"/>
                  </a:lnTo>
                  <a:lnTo>
                    <a:pt x="67919" y="37820"/>
                  </a:lnTo>
                  <a:lnTo>
                    <a:pt x="74587" y="37795"/>
                  </a:lnTo>
                  <a:close/>
                </a:path>
                <a:path w="137159" h="45085">
                  <a:moveTo>
                    <a:pt x="68745" y="0"/>
                  </a:moveTo>
                  <a:lnTo>
                    <a:pt x="63576" y="12"/>
                  </a:lnTo>
                  <a:lnTo>
                    <a:pt x="59131" y="177"/>
                  </a:lnTo>
                  <a:lnTo>
                    <a:pt x="54724" y="431"/>
                  </a:lnTo>
                  <a:lnTo>
                    <a:pt x="52946" y="22745"/>
                  </a:lnTo>
                  <a:lnTo>
                    <a:pt x="41545" y="23107"/>
                  </a:lnTo>
                  <a:lnTo>
                    <a:pt x="95329" y="23107"/>
                  </a:lnTo>
                  <a:lnTo>
                    <a:pt x="83934" y="22745"/>
                  </a:lnTo>
                  <a:lnTo>
                    <a:pt x="82143" y="431"/>
                  </a:lnTo>
                  <a:lnTo>
                    <a:pt x="77749" y="177"/>
                  </a:lnTo>
                  <a:lnTo>
                    <a:pt x="73291" y="12"/>
                  </a:lnTo>
                  <a:lnTo>
                    <a:pt x="68745" y="0"/>
                  </a:lnTo>
                  <a:close/>
                </a:path>
                <a:path w="137159" h="45085">
                  <a:moveTo>
                    <a:pt x="118757" y="5575"/>
                  </a:moveTo>
                  <a:lnTo>
                    <a:pt x="111531" y="14008"/>
                  </a:lnTo>
                  <a:lnTo>
                    <a:pt x="107237" y="18739"/>
                  </a:lnTo>
                  <a:lnTo>
                    <a:pt x="102466" y="21772"/>
                  </a:lnTo>
                  <a:lnTo>
                    <a:pt x="95329" y="23107"/>
                  </a:lnTo>
                  <a:lnTo>
                    <a:pt x="128498" y="23107"/>
                  </a:lnTo>
                  <a:lnTo>
                    <a:pt x="136880" y="11074"/>
                  </a:lnTo>
                  <a:lnTo>
                    <a:pt x="131318" y="8991"/>
                  </a:lnTo>
                  <a:lnTo>
                    <a:pt x="125285" y="7124"/>
                  </a:lnTo>
                  <a:lnTo>
                    <a:pt x="118757" y="5575"/>
                  </a:lnTo>
                  <a:close/>
                </a:path>
              </a:pathLst>
            </a:custGeom>
            <a:solidFill>
              <a:srgbClr val="12316D"/>
            </a:solidFill>
          </p:spPr>
          <p:txBody>
            <a:bodyPr wrap="square" lIns="0" tIns="0" rIns="0" bIns="0" rtlCol="0"/>
            <a:lstStyle/>
            <a:p>
              <a:endParaRPr/>
            </a:p>
          </p:txBody>
        </p:sp>
        <p:sp>
          <p:nvSpPr>
            <p:cNvPr id="13" name="object 6">
              <a:extLst>
                <a:ext uri="{FF2B5EF4-FFF2-40B4-BE49-F238E27FC236}">
                  <a16:creationId xmlns:a16="http://schemas.microsoft.com/office/drawing/2014/main" id="{8E151F4C-3D61-4AE2-B5DD-101783E17C4D}"/>
                </a:ext>
              </a:extLst>
            </p:cNvPr>
            <p:cNvSpPr/>
            <p:nvPr/>
          </p:nvSpPr>
          <p:spPr>
            <a:xfrm>
              <a:off x="11120201" y="6082220"/>
              <a:ext cx="318135" cy="233679"/>
            </a:xfrm>
            <a:custGeom>
              <a:avLst/>
              <a:gdLst/>
              <a:ahLst/>
              <a:cxnLst/>
              <a:rect l="l" t="t" r="r" b="b"/>
              <a:pathLst>
                <a:path w="318134" h="233679">
                  <a:moveTo>
                    <a:pt x="318046" y="73685"/>
                  </a:moveTo>
                  <a:lnTo>
                    <a:pt x="276885" y="73685"/>
                  </a:lnTo>
                  <a:lnTo>
                    <a:pt x="277418" y="74002"/>
                  </a:lnTo>
                  <a:lnTo>
                    <a:pt x="277418" y="209943"/>
                  </a:lnTo>
                  <a:lnTo>
                    <a:pt x="277596" y="210273"/>
                  </a:lnTo>
                  <a:lnTo>
                    <a:pt x="317207" y="233133"/>
                  </a:lnTo>
                  <a:lnTo>
                    <a:pt x="318046" y="232651"/>
                  </a:lnTo>
                  <a:lnTo>
                    <a:pt x="318046" y="73685"/>
                  </a:lnTo>
                  <a:close/>
                </a:path>
                <a:path w="318134" h="233679">
                  <a:moveTo>
                    <a:pt x="3543" y="0"/>
                  </a:moveTo>
                  <a:lnTo>
                    <a:pt x="888" y="888"/>
                  </a:lnTo>
                  <a:lnTo>
                    <a:pt x="0" y="2120"/>
                  </a:lnTo>
                  <a:lnTo>
                    <a:pt x="69" y="28746"/>
                  </a:lnTo>
                  <a:lnTo>
                    <a:pt x="24165" y="62369"/>
                  </a:lnTo>
                  <a:lnTo>
                    <a:pt x="155625" y="139890"/>
                  </a:lnTo>
                  <a:lnTo>
                    <a:pt x="158927" y="140868"/>
                  </a:lnTo>
                  <a:lnTo>
                    <a:pt x="160248" y="140804"/>
                  </a:lnTo>
                  <a:lnTo>
                    <a:pt x="161239" y="140538"/>
                  </a:lnTo>
                  <a:lnTo>
                    <a:pt x="162407" y="139890"/>
                  </a:lnTo>
                  <a:lnTo>
                    <a:pt x="276885" y="73685"/>
                  </a:lnTo>
                  <a:lnTo>
                    <a:pt x="318046" y="73685"/>
                  </a:lnTo>
                  <a:lnTo>
                    <a:pt x="318046" y="40555"/>
                  </a:lnTo>
                  <a:lnTo>
                    <a:pt x="81867" y="40555"/>
                  </a:lnTo>
                  <a:lnTo>
                    <a:pt x="73123" y="40186"/>
                  </a:lnTo>
                  <a:lnTo>
                    <a:pt x="23744" y="19943"/>
                  </a:lnTo>
                  <a:lnTo>
                    <a:pt x="5003" y="457"/>
                  </a:lnTo>
                  <a:lnTo>
                    <a:pt x="3543" y="0"/>
                  </a:lnTo>
                  <a:close/>
                </a:path>
                <a:path w="318134" h="233679">
                  <a:moveTo>
                    <a:pt x="153060" y="30149"/>
                  </a:moveTo>
                  <a:lnTo>
                    <a:pt x="147358" y="30657"/>
                  </a:lnTo>
                  <a:lnTo>
                    <a:pt x="106730" y="38341"/>
                  </a:lnTo>
                  <a:lnTo>
                    <a:pt x="93112" y="40094"/>
                  </a:lnTo>
                  <a:lnTo>
                    <a:pt x="81867" y="40555"/>
                  </a:lnTo>
                  <a:lnTo>
                    <a:pt x="236153" y="40555"/>
                  </a:lnTo>
                  <a:lnTo>
                    <a:pt x="224913" y="40094"/>
                  </a:lnTo>
                  <a:lnTo>
                    <a:pt x="211302" y="38341"/>
                  </a:lnTo>
                  <a:lnTo>
                    <a:pt x="170662" y="30657"/>
                  </a:lnTo>
                  <a:lnTo>
                    <a:pt x="165399" y="30187"/>
                  </a:lnTo>
                  <a:lnTo>
                    <a:pt x="159296" y="30187"/>
                  </a:lnTo>
                  <a:lnTo>
                    <a:pt x="153060" y="30149"/>
                  </a:lnTo>
                  <a:close/>
                </a:path>
                <a:path w="318134" h="233679">
                  <a:moveTo>
                    <a:pt x="314490" y="0"/>
                  </a:moveTo>
                  <a:lnTo>
                    <a:pt x="313016" y="457"/>
                  </a:lnTo>
                  <a:lnTo>
                    <a:pt x="312178" y="1574"/>
                  </a:lnTo>
                  <a:lnTo>
                    <a:pt x="306069" y="8978"/>
                  </a:lnTo>
                  <a:lnTo>
                    <a:pt x="266447" y="35282"/>
                  </a:lnTo>
                  <a:lnTo>
                    <a:pt x="236153" y="40555"/>
                  </a:lnTo>
                  <a:lnTo>
                    <a:pt x="318046" y="40555"/>
                  </a:lnTo>
                  <a:lnTo>
                    <a:pt x="318033" y="13398"/>
                  </a:lnTo>
                  <a:lnTo>
                    <a:pt x="318033" y="2120"/>
                  </a:lnTo>
                  <a:lnTo>
                    <a:pt x="317144" y="888"/>
                  </a:lnTo>
                  <a:lnTo>
                    <a:pt x="314490" y="0"/>
                  </a:lnTo>
                  <a:close/>
                </a:path>
                <a:path w="318134" h="233679">
                  <a:moveTo>
                    <a:pt x="164972" y="30149"/>
                  </a:moveTo>
                  <a:lnTo>
                    <a:pt x="159296" y="30187"/>
                  </a:lnTo>
                  <a:lnTo>
                    <a:pt x="165399" y="30187"/>
                  </a:lnTo>
                  <a:lnTo>
                    <a:pt x="164972" y="30149"/>
                  </a:lnTo>
                  <a:close/>
                </a:path>
                <a:path w="318134" h="233679">
                  <a:moveTo>
                    <a:pt x="318046" y="13385"/>
                  </a:moveTo>
                  <a:close/>
                </a:path>
              </a:pathLst>
            </a:custGeom>
            <a:solidFill>
              <a:srgbClr val="12316D"/>
            </a:solidFill>
          </p:spPr>
          <p:txBody>
            <a:bodyPr wrap="square" lIns="0" tIns="0" rIns="0" bIns="0" rtlCol="0"/>
            <a:lstStyle/>
            <a:p>
              <a:endParaRPr/>
            </a:p>
          </p:txBody>
        </p:sp>
        <p:sp>
          <p:nvSpPr>
            <p:cNvPr id="14" name="object 7">
              <a:extLst>
                <a:ext uri="{FF2B5EF4-FFF2-40B4-BE49-F238E27FC236}">
                  <a16:creationId xmlns:a16="http://schemas.microsoft.com/office/drawing/2014/main" id="{FE495DDA-14C8-47CE-B210-024B667B92CD}"/>
                </a:ext>
              </a:extLst>
            </p:cNvPr>
            <p:cNvSpPr/>
            <p:nvPr/>
          </p:nvSpPr>
          <p:spPr>
            <a:xfrm>
              <a:off x="11120177" y="6175639"/>
              <a:ext cx="318135" cy="238760"/>
            </a:xfrm>
            <a:custGeom>
              <a:avLst/>
              <a:gdLst/>
              <a:ahLst/>
              <a:cxnLst/>
              <a:rect l="l" t="t" r="r" b="b"/>
              <a:pathLst>
                <a:path w="318134" h="238760">
                  <a:moveTo>
                    <a:pt x="1701" y="0"/>
                  </a:moveTo>
                  <a:lnTo>
                    <a:pt x="0" y="622"/>
                  </a:lnTo>
                  <a:lnTo>
                    <a:pt x="0" y="27774"/>
                  </a:lnTo>
                  <a:lnTo>
                    <a:pt x="190" y="29743"/>
                  </a:lnTo>
                  <a:lnTo>
                    <a:pt x="876" y="37795"/>
                  </a:lnTo>
                  <a:lnTo>
                    <a:pt x="3340" y="45478"/>
                  </a:lnTo>
                  <a:lnTo>
                    <a:pt x="7302" y="52298"/>
                  </a:lnTo>
                  <a:lnTo>
                    <a:pt x="8915" y="55117"/>
                  </a:lnTo>
                  <a:lnTo>
                    <a:pt x="10871" y="57937"/>
                  </a:lnTo>
                  <a:lnTo>
                    <a:pt x="17398" y="65277"/>
                  </a:lnTo>
                  <a:lnTo>
                    <a:pt x="21869" y="68960"/>
                  </a:lnTo>
                  <a:lnTo>
                    <a:pt x="315506" y="238417"/>
                  </a:lnTo>
                  <a:lnTo>
                    <a:pt x="316255" y="238112"/>
                  </a:lnTo>
                  <a:lnTo>
                    <a:pt x="317131" y="234632"/>
                  </a:lnTo>
                  <a:lnTo>
                    <a:pt x="317626" y="231736"/>
                  </a:lnTo>
                  <a:lnTo>
                    <a:pt x="317868" y="228777"/>
                  </a:lnTo>
                  <a:lnTo>
                    <a:pt x="318071" y="226809"/>
                  </a:lnTo>
                  <a:lnTo>
                    <a:pt x="318071" y="188683"/>
                  </a:lnTo>
                  <a:lnTo>
                    <a:pt x="317880" y="188353"/>
                  </a:lnTo>
                  <a:lnTo>
                    <a:pt x="66992" y="43560"/>
                  </a:lnTo>
                  <a:lnTo>
                    <a:pt x="60807" y="40081"/>
                  </a:lnTo>
                  <a:lnTo>
                    <a:pt x="49098" y="33324"/>
                  </a:lnTo>
                  <a:lnTo>
                    <a:pt x="10759" y="8361"/>
                  </a:lnTo>
                  <a:lnTo>
                    <a:pt x="2628" y="1028"/>
                  </a:lnTo>
                  <a:lnTo>
                    <a:pt x="1701" y="0"/>
                  </a:lnTo>
                  <a:close/>
                </a:path>
              </a:pathLst>
            </a:custGeom>
            <a:solidFill>
              <a:srgbClr val="12316D"/>
            </a:solidFill>
          </p:spPr>
          <p:txBody>
            <a:bodyPr wrap="square" lIns="0" tIns="0" rIns="0" bIns="0" rtlCol="0"/>
            <a:lstStyle/>
            <a:p>
              <a:endParaRPr/>
            </a:p>
          </p:txBody>
        </p:sp>
        <p:sp>
          <p:nvSpPr>
            <p:cNvPr id="15" name="object 8">
              <a:extLst>
                <a:ext uri="{FF2B5EF4-FFF2-40B4-BE49-F238E27FC236}">
                  <a16:creationId xmlns:a16="http://schemas.microsoft.com/office/drawing/2014/main" id="{56000D03-0BD1-4F3D-974E-A75329A10CA4}"/>
                </a:ext>
              </a:extLst>
            </p:cNvPr>
            <p:cNvSpPr/>
            <p:nvPr/>
          </p:nvSpPr>
          <p:spPr>
            <a:xfrm>
              <a:off x="11120177" y="6275152"/>
              <a:ext cx="289560" cy="198120"/>
            </a:xfrm>
            <a:custGeom>
              <a:avLst/>
              <a:gdLst/>
              <a:ahLst/>
              <a:cxnLst/>
              <a:rect l="l" t="t" r="r" b="b"/>
              <a:pathLst>
                <a:path w="289559" h="198120">
                  <a:moveTo>
                    <a:pt x="1701" y="0"/>
                  </a:moveTo>
                  <a:lnTo>
                    <a:pt x="0" y="635"/>
                  </a:lnTo>
                  <a:lnTo>
                    <a:pt x="0" y="27774"/>
                  </a:lnTo>
                  <a:lnTo>
                    <a:pt x="190" y="29756"/>
                  </a:lnTo>
                  <a:lnTo>
                    <a:pt x="876" y="37795"/>
                  </a:lnTo>
                  <a:lnTo>
                    <a:pt x="3340" y="45478"/>
                  </a:lnTo>
                  <a:lnTo>
                    <a:pt x="7302" y="52298"/>
                  </a:lnTo>
                  <a:lnTo>
                    <a:pt x="8915" y="55118"/>
                  </a:lnTo>
                  <a:lnTo>
                    <a:pt x="10871" y="57937"/>
                  </a:lnTo>
                  <a:lnTo>
                    <a:pt x="17398" y="65278"/>
                  </a:lnTo>
                  <a:lnTo>
                    <a:pt x="21869" y="68961"/>
                  </a:lnTo>
                  <a:lnTo>
                    <a:pt x="245071" y="197764"/>
                  </a:lnTo>
                  <a:lnTo>
                    <a:pt x="245452" y="197764"/>
                  </a:lnTo>
                  <a:lnTo>
                    <a:pt x="288988" y="172643"/>
                  </a:lnTo>
                  <a:lnTo>
                    <a:pt x="288988" y="171678"/>
                  </a:lnTo>
                  <a:lnTo>
                    <a:pt x="66992" y="43561"/>
                  </a:lnTo>
                  <a:lnTo>
                    <a:pt x="54851" y="36677"/>
                  </a:lnTo>
                  <a:lnTo>
                    <a:pt x="42697" y="29565"/>
                  </a:lnTo>
                  <a:lnTo>
                    <a:pt x="32902" y="23597"/>
                  </a:lnTo>
                  <a:lnTo>
                    <a:pt x="21553" y="16206"/>
                  </a:lnTo>
                  <a:lnTo>
                    <a:pt x="10759" y="8361"/>
                  </a:lnTo>
                  <a:lnTo>
                    <a:pt x="2628" y="1028"/>
                  </a:lnTo>
                  <a:lnTo>
                    <a:pt x="1701" y="0"/>
                  </a:lnTo>
                  <a:close/>
                </a:path>
              </a:pathLst>
            </a:custGeom>
            <a:solidFill>
              <a:srgbClr val="12316D"/>
            </a:solidFill>
          </p:spPr>
          <p:txBody>
            <a:bodyPr wrap="square" lIns="0" tIns="0" rIns="0" bIns="0" rtlCol="0"/>
            <a:lstStyle/>
            <a:p>
              <a:endParaRPr/>
            </a:p>
          </p:txBody>
        </p:sp>
        <p:sp>
          <p:nvSpPr>
            <p:cNvPr id="16" name="object 9">
              <a:extLst>
                <a:ext uri="{FF2B5EF4-FFF2-40B4-BE49-F238E27FC236}">
                  <a16:creationId xmlns:a16="http://schemas.microsoft.com/office/drawing/2014/main" id="{524F8723-40EF-4DA9-8FF2-2BDECA3DDB72}"/>
                </a:ext>
              </a:extLst>
            </p:cNvPr>
            <p:cNvSpPr/>
            <p:nvPr/>
          </p:nvSpPr>
          <p:spPr>
            <a:xfrm>
              <a:off x="11120177" y="6374668"/>
              <a:ext cx="202755" cy="142913"/>
            </a:xfrm>
            <a:prstGeom prst="rect">
              <a:avLst/>
            </a:prstGeom>
            <a:blipFill>
              <a:blip r:embed="rId2" cstate="print"/>
              <a:stretch>
                <a:fillRect/>
              </a:stretch>
            </a:blipFill>
          </p:spPr>
          <p:txBody>
            <a:bodyPr wrap="square" lIns="0" tIns="0" rIns="0" bIns="0" rtlCol="0"/>
            <a:lstStyle/>
            <a:p>
              <a:endParaRPr/>
            </a:p>
          </p:txBody>
        </p:sp>
      </p:grpSp>
    </p:spTree>
    <p:extLst>
      <p:ext uri="{BB962C8B-B14F-4D97-AF65-F5344CB8AC3E}">
        <p14:creationId xmlns:p14="http://schemas.microsoft.com/office/powerpoint/2010/main" val="1864879257"/>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preserve="1" userDrawn="1">
  <p:cSld name="Blank 2">
    <p:spTree>
      <p:nvGrpSpPr>
        <p:cNvPr id="1" name=""/>
        <p:cNvGrpSpPr/>
        <p:nvPr/>
      </p:nvGrpSpPr>
      <p:grpSpPr>
        <a:xfrm>
          <a:off x="0" y="0"/>
          <a:ext cx="0" cy="0"/>
          <a:chOff x="0" y="0"/>
          <a:chExt cx="0" cy="0"/>
        </a:xfrm>
      </p:grpSpPr>
      <p:sp>
        <p:nvSpPr>
          <p:cNvPr id="3" name="Text Placeholder 2">
            <a:extLst>
              <a:ext uri="{FF2B5EF4-FFF2-40B4-BE49-F238E27FC236}">
                <a16:creationId xmlns:a16="http://schemas.microsoft.com/office/drawing/2014/main" id="{74A9A3DB-64DF-44C8-B4B7-7EA860A677BD}"/>
              </a:ext>
            </a:extLst>
          </p:cNvPr>
          <p:cNvSpPr>
            <a:spLocks noGrp="1"/>
          </p:cNvSpPr>
          <p:nvPr>
            <p:ph type="body" sz="quarter" idx="12"/>
          </p:nvPr>
        </p:nvSpPr>
        <p:spPr>
          <a:xfrm>
            <a:off x="990704" y="2009662"/>
            <a:ext cx="10447617" cy="3705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2" name="Rectangle 1">
            <a:extLst>
              <a:ext uri="{FF2B5EF4-FFF2-40B4-BE49-F238E27FC236}">
                <a16:creationId xmlns:a16="http://schemas.microsoft.com/office/drawing/2014/main" id="{0578CFCD-2CEF-4214-B126-6EDDF65BC871}"/>
              </a:ext>
            </a:extLst>
          </p:cNvPr>
          <p:cNvSpPr/>
          <p:nvPr userDrawn="1"/>
        </p:nvSpPr>
        <p:spPr>
          <a:xfrm>
            <a:off x="10820400" y="5943600"/>
            <a:ext cx="685800" cy="7874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GB"/>
          </a:p>
        </p:txBody>
      </p:sp>
      <p:sp>
        <p:nvSpPr>
          <p:cNvPr id="10" name="Slide Number Placeholder 9">
            <a:extLst>
              <a:ext uri="{FF2B5EF4-FFF2-40B4-BE49-F238E27FC236}">
                <a16:creationId xmlns:a16="http://schemas.microsoft.com/office/drawing/2014/main" id="{2B7BB693-A7EA-4834-9DF8-392FC9437DD3}"/>
              </a:ext>
            </a:extLst>
          </p:cNvPr>
          <p:cNvSpPr>
            <a:spLocks noGrp="1"/>
          </p:cNvSpPr>
          <p:nvPr>
            <p:ph type="sldNum" sz="quarter" idx="11"/>
          </p:nvPr>
        </p:nvSpPr>
        <p:spPr>
          <a:xfrm>
            <a:off x="11506200" y="6152306"/>
            <a:ext cx="335915" cy="269304"/>
          </a:xfrm>
        </p:spPr>
        <p:txBody>
          <a:bodyPr anchor="ctr" anchorCtr="0"/>
          <a:lstStyle>
            <a:lvl1pPr>
              <a:defRPr>
                <a:solidFill>
                  <a:schemeClr val="tx1"/>
                </a:solidFill>
              </a:defRPr>
            </a:lvl1pPr>
          </a:lstStyle>
          <a:p>
            <a:pPr marL="25400">
              <a:lnSpc>
                <a:spcPts val="2090"/>
              </a:lnSpc>
            </a:pPr>
            <a:fld id="{81D60167-4931-47E6-BA6A-407CBD079E47}" type="slidenum">
              <a:rPr lang="en-GB" smtClean="0"/>
              <a:pPr marL="25400">
                <a:lnSpc>
                  <a:spcPts val="2090"/>
                </a:lnSpc>
              </a:pPr>
              <a:t>‹#›</a:t>
            </a:fld>
            <a:endParaRPr lang="en-GB" dirty="0"/>
          </a:p>
        </p:txBody>
      </p:sp>
      <p:grpSp>
        <p:nvGrpSpPr>
          <p:cNvPr id="20" name="Group 19">
            <a:extLst>
              <a:ext uri="{FF2B5EF4-FFF2-40B4-BE49-F238E27FC236}">
                <a16:creationId xmlns:a16="http://schemas.microsoft.com/office/drawing/2014/main" id="{89425C97-8553-4BD4-B6C3-A68CCDAE52F6}"/>
              </a:ext>
            </a:extLst>
          </p:cNvPr>
          <p:cNvGrpSpPr/>
          <p:nvPr userDrawn="1"/>
        </p:nvGrpSpPr>
        <p:grpSpPr>
          <a:xfrm>
            <a:off x="10896600" y="6056335"/>
            <a:ext cx="318159" cy="461246"/>
            <a:chOff x="11120177" y="6056335"/>
            <a:chExt cx="318159" cy="461246"/>
          </a:xfrm>
        </p:grpSpPr>
        <p:sp>
          <p:nvSpPr>
            <p:cNvPr id="21" name="object 5">
              <a:extLst>
                <a:ext uri="{FF2B5EF4-FFF2-40B4-BE49-F238E27FC236}">
                  <a16:creationId xmlns:a16="http://schemas.microsoft.com/office/drawing/2014/main" id="{913A4C65-AE8E-4E54-BC36-83DB8EAE47A9}"/>
                </a:ext>
              </a:extLst>
            </p:cNvPr>
            <p:cNvSpPr/>
            <p:nvPr/>
          </p:nvSpPr>
          <p:spPr>
            <a:xfrm>
              <a:off x="11210779" y="6056335"/>
              <a:ext cx="137160" cy="45085"/>
            </a:xfrm>
            <a:custGeom>
              <a:avLst/>
              <a:gdLst/>
              <a:ahLst/>
              <a:cxnLst/>
              <a:rect l="l" t="t" r="r" b="b"/>
              <a:pathLst>
                <a:path w="137159" h="45085">
                  <a:moveTo>
                    <a:pt x="18110" y="5575"/>
                  </a:moveTo>
                  <a:lnTo>
                    <a:pt x="11595" y="7124"/>
                  </a:lnTo>
                  <a:lnTo>
                    <a:pt x="5549" y="8991"/>
                  </a:lnTo>
                  <a:lnTo>
                    <a:pt x="0" y="11074"/>
                  </a:lnTo>
                  <a:lnTo>
                    <a:pt x="23342" y="44602"/>
                  </a:lnTo>
                  <a:lnTo>
                    <a:pt x="56642" y="38303"/>
                  </a:lnTo>
                  <a:lnTo>
                    <a:pt x="62280" y="37795"/>
                  </a:lnTo>
                  <a:lnTo>
                    <a:pt x="118267" y="37795"/>
                  </a:lnTo>
                  <a:lnTo>
                    <a:pt x="128498" y="23107"/>
                  </a:lnTo>
                  <a:lnTo>
                    <a:pt x="41545" y="23107"/>
                  </a:lnTo>
                  <a:lnTo>
                    <a:pt x="34407" y="21772"/>
                  </a:lnTo>
                  <a:lnTo>
                    <a:pt x="29636" y="18739"/>
                  </a:lnTo>
                  <a:lnTo>
                    <a:pt x="25336" y="14008"/>
                  </a:lnTo>
                  <a:lnTo>
                    <a:pt x="18110" y="5575"/>
                  </a:lnTo>
                  <a:close/>
                </a:path>
                <a:path w="137159" h="45085">
                  <a:moveTo>
                    <a:pt x="118267" y="37795"/>
                  </a:moveTo>
                  <a:lnTo>
                    <a:pt x="74587" y="37795"/>
                  </a:lnTo>
                  <a:lnTo>
                    <a:pt x="80225" y="38303"/>
                  </a:lnTo>
                  <a:lnTo>
                    <a:pt x="113525" y="44602"/>
                  </a:lnTo>
                  <a:lnTo>
                    <a:pt x="118267" y="37795"/>
                  </a:lnTo>
                  <a:close/>
                </a:path>
                <a:path w="137159" h="45085">
                  <a:moveTo>
                    <a:pt x="74587" y="37795"/>
                  </a:moveTo>
                  <a:lnTo>
                    <a:pt x="62280" y="37795"/>
                  </a:lnTo>
                  <a:lnTo>
                    <a:pt x="67919" y="37820"/>
                  </a:lnTo>
                  <a:lnTo>
                    <a:pt x="74587" y="37795"/>
                  </a:lnTo>
                  <a:close/>
                </a:path>
                <a:path w="137159" h="45085">
                  <a:moveTo>
                    <a:pt x="68745" y="0"/>
                  </a:moveTo>
                  <a:lnTo>
                    <a:pt x="63576" y="12"/>
                  </a:lnTo>
                  <a:lnTo>
                    <a:pt x="59131" y="177"/>
                  </a:lnTo>
                  <a:lnTo>
                    <a:pt x="54724" y="431"/>
                  </a:lnTo>
                  <a:lnTo>
                    <a:pt x="52946" y="22745"/>
                  </a:lnTo>
                  <a:lnTo>
                    <a:pt x="41545" y="23107"/>
                  </a:lnTo>
                  <a:lnTo>
                    <a:pt x="95329" y="23107"/>
                  </a:lnTo>
                  <a:lnTo>
                    <a:pt x="83934" y="22745"/>
                  </a:lnTo>
                  <a:lnTo>
                    <a:pt x="82143" y="431"/>
                  </a:lnTo>
                  <a:lnTo>
                    <a:pt x="77749" y="177"/>
                  </a:lnTo>
                  <a:lnTo>
                    <a:pt x="73291" y="12"/>
                  </a:lnTo>
                  <a:lnTo>
                    <a:pt x="68745" y="0"/>
                  </a:lnTo>
                  <a:close/>
                </a:path>
                <a:path w="137159" h="45085">
                  <a:moveTo>
                    <a:pt x="118757" y="5575"/>
                  </a:moveTo>
                  <a:lnTo>
                    <a:pt x="111531" y="14008"/>
                  </a:lnTo>
                  <a:lnTo>
                    <a:pt x="107237" y="18739"/>
                  </a:lnTo>
                  <a:lnTo>
                    <a:pt x="102466" y="21772"/>
                  </a:lnTo>
                  <a:lnTo>
                    <a:pt x="95329" y="23107"/>
                  </a:lnTo>
                  <a:lnTo>
                    <a:pt x="128498" y="23107"/>
                  </a:lnTo>
                  <a:lnTo>
                    <a:pt x="136880" y="11074"/>
                  </a:lnTo>
                  <a:lnTo>
                    <a:pt x="131318" y="8991"/>
                  </a:lnTo>
                  <a:lnTo>
                    <a:pt x="125285" y="7124"/>
                  </a:lnTo>
                  <a:lnTo>
                    <a:pt x="118757" y="5575"/>
                  </a:lnTo>
                  <a:close/>
                </a:path>
              </a:pathLst>
            </a:custGeom>
            <a:solidFill>
              <a:srgbClr val="12316D"/>
            </a:solidFill>
          </p:spPr>
          <p:txBody>
            <a:bodyPr wrap="square" lIns="0" tIns="0" rIns="0" bIns="0" rtlCol="0"/>
            <a:lstStyle/>
            <a:p>
              <a:endParaRPr/>
            </a:p>
          </p:txBody>
        </p:sp>
        <p:sp>
          <p:nvSpPr>
            <p:cNvPr id="22" name="object 6">
              <a:extLst>
                <a:ext uri="{FF2B5EF4-FFF2-40B4-BE49-F238E27FC236}">
                  <a16:creationId xmlns:a16="http://schemas.microsoft.com/office/drawing/2014/main" id="{80D7C354-108B-4E72-B544-805141EA09B0}"/>
                </a:ext>
              </a:extLst>
            </p:cNvPr>
            <p:cNvSpPr/>
            <p:nvPr/>
          </p:nvSpPr>
          <p:spPr>
            <a:xfrm>
              <a:off x="11120201" y="6082220"/>
              <a:ext cx="318135" cy="233679"/>
            </a:xfrm>
            <a:custGeom>
              <a:avLst/>
              <a:gdLst/>
              <a:ahLst/>
              <a:cxnLst/>
              <a:rect l="l" t="t" r="r" b="b"/>
              <a:pathLst>
                <a:path w="318134" h="233679">
                  <a:moveTo>
                    <a:pt x="318046" y="73685"/>
                  </a:moveTo>
                  <a:lnTo>
                    <a:pt x="276885" y="73685"/>
                  </a:lnTo>
                  <a:lnTo>
                    <a:pt x="277418" y="74002"/>
                  </a:lnTo>
                  <a:lnTo>
                    <a:pt x="277418" y="209943"/>
                  </a:lnTo>
                  <a:lnTo>
                    <a:pt x="277596" y="210273"/>
                  </a:lnTo>
                  <a:lnTo>
                    <a:pt x="317207" y="233133"/>
                  </a:lnTo>
                  <a:lnTo>
                    <a:pt x="318046" y="232651"/>
                  </a:lnTo>
                  <a:lnTo>
                    <a:pt x="318046" y="73685"/>
                  </a:lnTo>
                  <a:close/>
                </a:path>
                <a:path w="318134" h="233679">
                  <a:moveTo>
                    <a:pt x="3543" y="0"/>
                  </a:moveTo>
                  <a:lnTo>
                    <a:pt x="888" y="888"/>
                  </a:lnTo>
                  <a:lnTo>
                    <a:pt x="0" y="2120"/>
                  </a:lnTo>
                  <a:lnTo>
                    <a:pt x="69" y="28746"/>
                  </a:lnTo>
                  <a:lnTo>
                    <a:pt x="24165" y="62369"/>
                  </a:lnTo>
                  <a:lnTo>
                    <a:pt x="155625" y="139890"/>
                  </a:lnTo>
                  <a:lnTo>
                    <a:pt x="158927" y="140868"/>
                  </a:lnTo>
                  <a:lnTo>
                    <a:pt x="160248" y="140804"/>
                  </a:lnTo>
                  <a:lnTo>
                    <a:pt x="161239" y="140538"/>
                  </a:lnTo>
                  <a:lnTo>
                    <a:pt x="162407" y="139890"/>
                  </a:lnTo>
                  <a:lnTo>
                    <a:pt x="276885" y="73685"/>
                  </a:lnTo>
                  <a:lnTo>
                    <a:pt x="318046" y="73685"/>
                  </a:lnTo>
                  <a:lnTo>
                    <a:pt x="318046" y="40555"/>
                  </a:lnTo>
                  <a:lnTo>
                    <a:pt x="81867" y="40555"/>
                  </a:lnTo>
                  <a:lnTo>
                    <a:pt x="73123" y="40186"/>
                  </a:lnTo>
                  <a:lnTo>
                    <a:pt x="23744" y="19943"/>
                  </a:lnTo>
                  <a:lnTo>
                    <a:pt x="5003" y="457"/>
                  </a:lnTo>
                  <a:lnTo>
                    <a:pt x="3543" y="0"/>
                  </a:lnTo>
                  <a:close/>
                </a:path>
                <a:path w="318134" h="233679">
                  <a:moveTo>
                    <a:pt x="153060" y="30149"/>
                  </a:moveTo>
                  <a:lnTo>
                    <a:pt x="147358" y="30657"/>
                  </a:lnTo>
                  <a:lnTo>
                    <a:pt x="106730" y="38341"/>
                  </a:lnTo>
                  <a:lnTo>
                    <a:pt x="93112" y="40094"/>
                  </a:lnTo>
                  <a:lnTo>
                    <a:pt x="81867" y="40555"/>
                  </a:lnTo>
                  <a:lnTo>
                    <a:pt x="236153" y="40555"/>
                  </a:lnTo>
                  <a:lnTo>
                    <a:pt x="224913" y="40094"/>
                  </a:lnTo>
                  <a:lnTo>
                    <a:pt x="211302" y="38341"/>
                  </a:lnTo>
                  <a:lnTo>
                    <a:pt x="170662" y="30657"/>
                  </a:lnTo>
                  <a:lnTo>
                    <a:pt x="165399" y="30187"/>
                  </a:lnTo>
                  <a:lnTo>
                    <a:pt x="159296" y="30187"/>
                  </a:lnTo>
                  <a:lnTo>
                    <a:pt x="153060" y="30149"/>
                  </a:lnTo>
                  <a:close/>
                </a:path>
                <a:path w="318134" h="233679">
                  <a:moveTo>
                    <a:pt x="314490" y="0"/>
                  </a:moveTo>
                  <a:lnTo>
                    <a:pt x="313016" y="457"/>
                  </a:lnTo>
                  <a:lnTo>
                    <a:pt x="312178" y="1574"/>
                  </a:lnTo>
                  <a:lnTo>
                    <a:pt x="306069" y="8978"/>
                  </a:lnTo>
                  <a:lnTo>
                    <a:pt x="266447" y="35282"/>
                  </a:lnTo>
                  <a:lnTo>
                    <a:pt x="236153" y="40555"/>
                  </a:lnTo>
                  <a:lnTo>
                    <a:pt x="318046" y="40555"/>
                  </a:lnTo>
                  <a:lnTo>
                    <a:pt x="318033" y="13398"/>
                  </a:lnTo>
                  <a:lnTo>
                    <a:pt x="318033" y="2120"/>
                  </a:lnTo>
                  <a:lnTo>
                    <a:pt x="317144" y="888"/>
                  </a:lnTo>
                  <a:lnTo>
                    <a:pt x="314490" y="0"/>
                  </a:lnTo>
                  <a:close/>
                </a:path>
                <a:path w="318134" h="233679">
                  <a:moveTo>
                    <a:pt x="164972" y="30149"/>
                  </a:moveTo>
                  <a:lnTo>
                    <a:pt x="159296" y="30187"/>
                  </a:lnTo>
                  <a:lnTo>
                    <a:pt x="165399" y="30187"/>
                  </a:lnTo>
                  <a:lnTo>
                    <a:pt x="164972" y="30149"/>
                  </a:lnTo>
                  <a:close/>
                </a:path>
                <a:path w="318134" h="233679">
                  <a:moveTo>
                    <a:pt x="318046" y="13385"/>
                  </a:moveTo>
                  <a:close/>
                </a:path>
              </a:pathLst>
            </a:custGeom>
            <a:solidFill>
              <a:srgbClr val="12316D"/>
            </a:solidFill>
          </p:spPr>
          <p:txBody>
            <a:bodyPr wrap="square" lIns="0" tIns="0" rIns="0" bIns="0" rtlCol="0"/>
            <a:lstStyle/>
            <a:p>
              <a:endParaRPr/>
            </a:p>
          </p:txBody>
        </p:sp>
        <p:sp>
          <p:nvSpPr>
            <p:cNvPr id="23" name="object 7">
              <a:extLst>
                <a:ext uri="{FF2B5EF4-FFF2-40B4-BE49-F238E27FC236}">
                  <a16:creationId xmlns:a16="http://schemas.microsoft.com/office/drawing/2014/main" id="{6C6C8349-1EA8-437B-A47C-CAA98EB069F4}"/>
                </a:ext>
              </a:extLst>
            </p:cNvPr>
            <p:cNvSpPr/>
            <p:nvPr/>
          </p:nvSpPr>
          <p:spPr>
            <a:xfrm>
              <a:off x="11120177" y="6175639"/>
              <a:ext cx="318135" cy="238760"/>
            </a:xfrm>
            <a:custGeom>
              <a:avLst/>
              <a:gdLst/>
              <a:ahLst/>
              <a:cxnLst/>
              <a:rect l="l" t="t" r="r" b="b"/>
              <a:pathLst>
                <a:path w="318134" h="238760">
                  <a:moveTo>
                    <a:pt x="1701" y="0"/>
                  </a:moveTo>
                  <a:lnTo>
                    <a:pt x="0" y="622"/>
                  </a:lnTo>
                  <a:lnTo>
                    <a:pt x="0" y="27774"/>
                  </a:lnTo>
                  <a:lnTo>
                    <a:pt x="190" y="29743"/>
                  </a:lnTo>
                  <a:lnTo>
                    <a:pt x="876" y="37795"/>
                  </a:lnTo>
                  <a:lnTo>
                    <a:pt x="3340" y="45478"/>
                  </a:lnTo>
                  <a:lnTo>
                    <a:pt x="7302" y="52298"/>
                  </a:lnTo>
                  <a:lnTo>
                    <a:pt x="8915" y="55117"/>
                  </a:lnTo>
                  <a:lnTo>
                    <a:pt x="10871" y="57937"/>
                  </a:lnTo>
                  <a:lnTo>
                    <a:pt x="17398" y="65277"/>
                  </a:lnTo>
                  <a:lnTo>
                    <a:pt x="21869" y="68960"/>
                  </a:lnTo>
                  <a:lnTo>
                    <a:pt x="315506" y="238417"/>
                  </a:lnTo>
                  <a:lnTo>
                    <a:pt x="316255" y="238112"/>
                  </a:lnTo>
                  <a:lnTo>
                    <a:pt x="317131" y="234632"/>
                  </a:lnTo>
                  <a:lnTo>
                    <a:pt x="317626" y="231736"/>
                  </a:lnTo>
                  <a:lnTo>
                    <a:pt x="317868" y="228777"/>
                  </a:lnTo>
                  <a:lnTo>
                    <a:pt x="318071" y="226809"/>
                  </a:lnTo>
                  <a:lnTo>
                    <a:pt x="318071" y="188683"/>
                  </a:lnTo>
                  <a:lnTo>
                    <a:pt x="317880" y="188353"/>
                  </a:lnTo>
                  <a:lnTo>
                    <a:pt x="66992" y="43560"/>
                  </a:lnTo>
                  <a:lnTo>
                    <a:pt x="60807" y="40081"/>
                  </a:lnTo>
                  <a:lnTo>
                    <a:pt x="49098" y="33324"/>
                  </a:lnTo>
                  <a:lnTo>
                    <a:pt x="10759" y="8361"/>
                  </a:lnTo>
                  <a:lnTo>
                    <a:pt x="2628" y="1028"/>
                  </a:lnTo>
                  <a:lnTo>
                    <a:pt x="1701" y="0"/>
                  </a:lnTo>
                  <a:close/>
                </a:path>
              </a:pathLst>
            </a:custGeom>
            <a:solidFill>
              <a:srgbClr val="12316D"/>
            </a:solidFill>
          </p:spPr>
          <p:txBody>
            <a:bodyPr wrap="square" lIns="0" tIns="0" rIns="0" bIns="0" rtlCol="0"/>
            <a:lstStyle/>
            <a:p>
              <a:endParaRPr/>
            </a:p>
          </p:txBody>
        </p:sp>
        <p:sp>
          <p:nvSpPr>
            <p:cNvPr id="24" name="object 8">
              <a:extLst>
                <a:ext uri="{FF2B5EF4-FFF2-40B4-BE49-F238E27FC236}">
                  <a16:creationId xmlns:a16="http://schemas.microsoft.com/office/drawing/2014/main" id="{34E813AF-F813-443F-B2BB-F6E9F6DE4E02}"/>
                </a:ext>
              </a:extLst>
            </p:cNvPr>
            <p:cNvSpPr/>
            <p:nvPr/>
          </p:nvSpPr>
          <p:spPr>
            <a:xfrm>
              <a:off x="11120177" y="6275152"/>
              <a:ext cx="289560" cy="198120"/>
            </a:xfrm>
            <a:custGeom>
              <a:avLst/>
              <a:gdLst/>
              <a:ahLst/>
              <a:cxnLst/>
              <a:rect l="l" t="t" r="r" b="b"/>
              <a:pathLst>
                <a:path w="289559" h="198120">
                  <a:moveTo>
                    <a:pt x="1701" y="0"/>
                  </a:moveTo>
                  <a:lnTo>
                    <a:pt x="0" y="635"/>
                  </a:lnTo>
                  <a:lnTo>
                    <a:pt x="0" y="27774"/>
                  </a:lnTo>
                  <a:lnTo>
                    <a:pt x="190" y="29756"/>
                  </a:lnTo>
                  <a:lnTo>
                    <a:pt x="876" y="37795"/>
                  </a:lnTo>
                  <a:lnTo>
                    <a:pt x="3340" y="45478"/>
                  </a:lnTo>
                  <a:lnTo>
                    <a:pt x="7302" y="52298"/>
                  </a:lnTo>
                  <a:lnTo>
                    <a:pt x="8915" y="55118"/>
                  </a:lnTo>
                  <a:lnTo>
                    <a:pt x="10871" y="57937"/>
                  </a:lnTo>
                  <a:lnTo>
                    <a:pt x="17398" y="65278"/>
                  </a:lnTo>
                  <a:lnTo>
                    <a:pt x="21869" y="68961"/>
                  </a:lnTo>
                  <a:lnTo>
                    <a:pt x="245071" y="197764"/>
                  </a:lnTo>
                  <a:lnTo>
                    <a:pt x="245452" y="197764"/>
                  </a:lnTo>
                  <a:lnTo>
                    <a:pt x="288988" y="172643"/>
                  </a:lnTo>
                  <a:lnTo>
                    <a:pt x="288988" y="171678"/>
                  </a:lnTo>
                  <a:lnTo>
                    <a:pt x="66992" y="43561"/>
                  </a:lnTo>
                  <a:lnTo>
                    <a:pt x="54851" y="36677"/>
                  </a:lnTo>
                  <a:lnTo>
                    <a:pt x="42697" y="29565"/>
                  </a:lnTo>
                  <a:lnTo>
                    <a:pt x="32902" y="23597"/>
                  </a:lnTo>
                  <a:lnTo>
                    <a:pt x="21553" y="16206"/>
                  </a:lnTo>
                  <a:lnTo>
                    <a:pt x="10759" y="8361"/>
                  </a:lnTo>
                  <a:lnTo>
                    <a:pt x="2628" y="1028"/>
                  </a:lnTo>
                  <a:lnTo>
                    <a:pt x="1701" y="0"/>
                  </a:lnTo>
                  <a:close/>
                </a:path>
              </a:pathLst>
            </a:custGeom>
            <a:solidFill>
              <a:srgbClr val="12316D"/>
            </a:solidFill>
          </p:spPr>
          <p:txBody>
            <a:bodyPr wrap="square" lIns="0" tIns="0" rIns="0" bIns="0" rtlCol="0"/>
            <a:lstStyle/>
            <a:p>
              <a:endParaRPr/>
            </a:p>
          </p:txBody>
        </p:sp>
        <p:sp>
          <p:nvSpPr>
            <p:cNvPr id="25" name="object 9">
              <a:extLst>
                <a:ext uri="{FF2B5EF4-FFF2-40B4-BE49-F238E27FC236}">
                  <a16:creationId xmlns:a16="http://schemas.microsoft.com/office/drawing/2014/main" id="{A8717312-3DC1-4A06-8C5B-12DB59BA03C0}"/>
                </a:ext>
              </a:extLst>
            </p:cNvPr>
            <p:cNvSpPr/>
            <p:nvPr/>
          </p:nvSpPr>
          <p:spPr>
            <a:xfrm>
              <a:off x="11120177" y="6374668"/>
              <a:ext cx="202755" cy="142913"/>
            </a:xfrm>
            <a:prstGeom prst="rect">
              <a:avLst/>
            </a:prstGeom>
            <a:blipFill>
              <a:blip r:embed="rId2" cstate="print"/>
              <a:stretch>
                <a:fillRect/>
              </a:stretch>
            </a:blipFill>
          </p:spPr>
          <p:txBody>
            <a:bodyPr wrap="square" lIns="0" tIns="0" rIns="0" bIns="0" rtlCol="0"/>
            <a:lstStyle/>
            <a:p>
              <a:endParaRPr/>
            </a:p>
          </p:txBody>
        </p:sp>
      </p:grpSp>
      <p:sp>
        <p:nvSpPr>
          <p:cNvPr id="4" name="Title 3">
            <a:extLst>
              <a:ext uri="{FF2B5EF4-FFF2-40B4-BE49-F238E27FC236}">
                <a16:creationId xmlns:a16="http://schemas.microsoft.com/office/drawing/2014/main" id="{F1549F40-76E3-4EAD-BFE2-27D135329901}"/>
              </a:ext>
            </a:extLst>
          </p:cNvPr>
          <p:cNvSpPr>
            <a:spLocks noGrp="1"/>
          </p:cNvSpPr>
          <p:nvPr>
            <p:ph type="title" hasCustomPrompt="1"/>
          </p:nvPr>
        </p:nvSpPr>
        <p:spPr/>
        <p:txBody>
          <a:bodyPr/>
          <a:lstStyle>
            <a:lvl1pPr>
              <a:defRPr/>
            </a:lvl1pPr>
          </a:lstStyle>
          <a:p>
            <a:r>
              <a:rPr lang="en-US"/>
              <a:t>Click to edit Title</a:t>
            </a:r>
            <a:endParaRPr lang="en-GB"/>
          </a:p>
        </p:txBody>
      </p:sp>
    </p:spTree>
    <p:extLst>
      <p:ext uri="{BB962C8B-B14F-4D97-AF65-F5344CB8AC3E}">
        <p14:creationId xmlns:p14="http://schemas.microsoft.com/office/powerpoint/2010/main" val="97490280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1.pn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Holder 2"/>
          <p:cNvSpPr>
            <a:spLocks noGrp="1"/>
          </p:cNvSpPr>
          <p:nvPr>
            <p:ph type="title"/>
          </p:nvPr>
        </p:nvSpPr>
        <p:spPr>
          <a:xfrm>
            <a:off x="990705" y="803579"/>
            <a:ext cx="10447618" cy="787400"/>
          </a:xfrm>
          <a:prstGeom prst="rect">
            <a:avLst/>
          </a:prstGeom>
        </p:spPr>
        <p:txBody>
          <a:bodyPr vert="horz" wrap="square" lIns="0" tIns="0" rIns="0" bIns="0" rtlCol="0">
            <a:noAutofit/>
          </a:bodyPr>
          <a:lstStyle/>
          <a:p>
            <a:pPr marL="12700" lvl="0">
              <a:lnSpc>
                <a:spcPct val="100000"/>
              </a:lnSpc>
            </a:pPr>
            <a:r>
              <a:rPr lang="en-GB"/>
              <a:t>Click to edit Title</a:t>
            </a:r>
            <a:endParaRPr/>
          </a:p>
        </p:txBody>
      </p:sp>
      <p:sp>
        <p:nvSpPr>
          <p:cNvPr id="6" name="Holder 6"/>
          <p:cNvSpPr>
            <a:spLocks noGrp="1"/>
          </p:cNvSpPr>
          <p:nvPr>
            <p:ph type="sldNum" sz="quarter" idx="7"/>
          </p:nvPr>
        </p:nvSpPr>
        <p:spPr>
          <a:xfrm>
            <a:off x="11506200" y="6152305"/>
            <a:ext cx="335915" cy="269304"/>
          </a:xfrm>
          <a:prstGeom prst="rect">
            <a:avLst/>
          </a:prstGeom>
        </p:spPr>
        <p:txBody>
          <a:bodyPr wrap="square" lIns="0" tIns="0" rIns="0" bIns="0" anchor="ctr" anchorCtr="0">
            <a:spAutoFit/>
          </a:bodyPr>
          <a:lstStyle>
            <a:lvl1pPr>
              <a:defRPr sz="1800" b="0" i="0">
                <a:solidFill>
                  <a:schemeClr val="bg1"/>
                </a:solidFill>
                <a:latin typeface="Arial"/>
                <a:cs typeface="Arial"/>
              </a:defRPr>
            </a:lvl1pPr>
          </a:lstStyle>
          <a:p>
            <a:pPr marL="25400">
              <a:lnSpc>
                <a:spcPts val="2090"/>
              </a:lnSpc>
            </a:pPr>
            <a:fld id="{81D60167-4931-47E6-BA6A-407CBD079E47}" type="slidenum">
              <a:rPr dirty="0"/>
              <a:t>‹#›</a:t>
            </a:fld>
            <a:endParaRPr dirty="0"/>
          </a:p>
        </p:txBody>
      </p:sp>
      <p:grpSp>
        <p:nvGrpSpPr>
          <p:cNvPr id="5" name="Group 4">
            <a:extLst>
              <a:ext uri="{FF2B5EF4-FFF2-40B4-BE49-F238E27FC236}">
                <a16:creationId xmlns:a16="http://schemas.microsoft.com/office/drawing/2014/main" id="{7DEE1F5D-22C1-414B-BDC4-7765DFA066C6}"/>
              </a:ext>
            </a:extLst>
          </p:cNvPr>
          <p:cNvGrpSpPr/>
          <p:nvPr userDrawn="1"/>
        </p:nvGrpSpPr>
        <p:grpSpPr>
          <a:xfrm>
            <a:off x="10896600" y="6068481"/>
            <a:ext cx="318159" cy="461246"/>
            <a:chOff x="11120177" y="6056335"/>
            <a:chExt cx="318159" cy="461246"/>
          </a:xfrm>
        </p:grpSpPr>
        <p:sp>
          <p:nvSpPr>
            <p:cNvPr id="7" name="object 5">
              <a:extLst>
                <a:ext uri="{FF2B5EF4-FFF2-40B4-BE49-F238E27FC236}">
                  <a16:creationId xmlns:a16="http://schemas.microsoft.com/office/drawing/2014/main" id="{64FC7D38-5DF6-4CD9-85F0-52FDE64C9C12}"/>
                </a:ext>
              </a:extLst>
            </p:cNvPr>
            <p:cNvSpPr/>
            <p:nvPr/>
          </p:nvSpPr>
          <p:spPr>
            <a:xfrm>
              <a:off x="11210779" y="6056335"/>
              <a:ext cx="137160" cy="45085"/>
            </a:xfrm>
            <a:custGeom>
              <a:avLst/>
              <a:gdLst/>
              <a:ahLst/>
              <a:cxnLst/>
              <a:rect l="l" t="t" r="r" b="b"/>
              <a:pathLst>
                <a:path w="137159" h="45085">
                  <a:moveTo>
                    <a:pt x="18110" y="5575"/>
                  </a:moveTo>
                  <a:lnTo>
                    <a:pt x="11595" y="7124"/>
                  </a:lnTo>
                  <a:lnTo>
                    <a:pt x="5549" y="8991"/>
                  </a:lnTo>
                  <a:lnTo>
                    <a:pt x="0" y="11074"/>
                  </a:lnTo>
                  <a:lnTo>
                    <a:pt x="23342" y="44602"/>
                  </a:lnTo>
                  <a:lnTo>
                    <a:pt x="56642" y="38303"/>
                  </a:lnTo>
                  <a:lnTo>
                    <a:pt x="62280" y="37795"/>
                  </a:lnTo>
                  <a:lnTo>
                    <a:pt x="118267" y="37795"/>
                  </a:lnTo>
                  <a:lnTo>
                    <a:pt x="128498" y="23107"/>
                  </a:lnTo>
                  <a:lnTo>
                    <a:pt x="41545" y="23107"/>
                  </a:lnTo>
                  <a:lnTo>
                    <a:pt x="34407" y="21772"/>
                  </a:lnTo>
                  <a:lnTo>
                    <a:pt x="29636" y="18739"/>
                  </a:lnTo>
                  <a:lnTo>
                    <a:pt x="25336" y="14008"/>
                  </a:lnTo>
                  <a:lnTo>
                    <a:pt x="18110" y="5575"/>
                  </a:lnTo>
                  <a:close/>
                </a:path>
                <a:path w="137159" h="45085">
                  <a:moveTo>
                    <a:pt x="118267" y="37795"/>
                  </a:moveTo>
                  <a:lnTo>
                    <a:pt x="74587" y="37795"/>
                  </a:lnTo>
                  <a:lnTo>
                    <a:pt x="80225" y="38303"/>
                  </a:lnTo>
                  <a:lnTo>
                    <a:pt x="113525" y="44602"/>
                  </a:lnTo>
                  <a:lnTo>
                    <a:pt x="118267" y="37795"/>
                  </a:lnTo>
                  <a:close/>
                </a:path>
                <a:path w="137159" h="45085">
                  <a:moveTo>
                    <a:pt x="74587" y="37795"/>
                  </a:moveTo>
                  <a:lnTo>
                    <a:pt x="62280" y="37795"/>
                  </a:lnTo>
                  <a:lnTo>
                    <a:pt x="67919" y="37820"/>
                  </a:lnTo>
                  <a:lnTo>
                    <a:pt x="74587" y="37795"/>
                  </a:lnTo>
                  <a:close/>
                </a:path>
                <a:path w="137159" h="45085">
                  <a:moveTo>
                    <a:pt x="68745" y="0"/>
                  </a:moveTo>
                  <a:lnTo>
                    <a:pt x="63576" y="12"/>
                  </a:lnTo>
                  <a:lnTo>
                    <a:pt x="59131" y="177"/>
                  </a:lnTo>
                  <a:lnTo>
                    <a:pt x="54724" y="431"/>
                  </a:lnTo>
                  <a:lnTo>
                    <a:pt x="52946" y="22745"/>
                  </a:lnTo>
                  <a:lnTo>
                    <a:pt x="41545" y="23107"/>
                  </a:lnTo>
                  <a:lnTo>
                    <a:pt x="95329" y="23107"/>
                  </a:lnTo>
                  <a:lnTo>
                    <a:pt x="83934" y="22745"/>
                  </a:lnTo>
                  <a:lnTo>
                    <a:pt x="82143" y="431"/>
                  </a:lnTo>
                  <a:lnTo>
                    <a:pt x="77749" y="177"/>
                  </a:lnTo>
                  <a:lnTo>
                    <a:pt x="73291" y="12"/>
                  </a:lnTo>
                  <a:lnTo>
                    <a:pt x="68745" y="0"/>
                  </a:lnTo>
                  <a:close/>
                </a:path>
                <a:path w="137159" h="45085">
                  <a:moveTo>
                    <a:pt x="118757" y="5575"/>
                  </a:moveTo>
                  <a:lnTo>
                    <a:pt x="111531" y="14008"/>
                  </a:lnTo>
                  <a:lnTo>
                    <a:pt x="107237" y="18739"/>
                  </a:lnTo>
                  <a:lnTo>
                    <a:pt x="102466" y="21772"/>
                  </a:lnTo>
                  <a:lnTo>
                    <a:pt x="95329" y="23107"/>
                  </a:lnTo>
                  <a:lnTo>
                    <a:pt x="128498" y="23107"/>
                  </a:lnTo>
                  <a:lnTo>
                    <a:pt x="136880" y="11074"/>
                  </a:lnTo>
                  <a:lnTo>
                    <a:pt x="131318" y="8991"/>
                  </a:lnTo>
                  <a:lnTo>
                    <a:pt x="125285" y="7124"/>
                  </a:lnTo>
                  <a:lnTo>
                    <a:pt x="118757" y="5575"/>
                  </a:lnTo>
                  <a:close/>
                </a:path>
              </a:pathLst>
            </a:custGeom>
            <a:solidFill>
              <a:srgbClr val="12316D"/>
            </a:solidFill>
          </p:spPr>
          <p:txBody>
            <a:bodyPr wrap="square" lIns="0" tIns="0" rIns="0" bIns="0" rtlCol="0"/>
            <a:lstStyle/>
            <a:p>
              <a:endParaRPr/>
            </a:p>
          </p:txBody>
        </p:sp>
        <p:sp>
          <p:nvSpPr>
            <p:cNvPr id="8" name="object 6">
              <a:extLst>
                <a:ext uri="{FF2B5EF4-FFF2-40B4-BE49-F238E27FC236}">
                  <a16:creationId xmlns:a16="http://schemas.microsoft.com/office/drawing/2014/main" id="{C2AB9D51-B138-4DDF-A9C0-742B7FBAE570}"/>
                </a:ext>
              </a:extLst>
            </p:cNvPr>
            <p:cNvSpPr/>
            <p:nvPr/>
          </p:nvSpPr>
          <p:spPr>
            <a:xfrm>
              <a:off x="11120201" y="6082220"/>
              <a:ext cx="318135" cy="233679"/>
            </a:xfrm>
            <a:custGeom>
              <a:avLst/>
              <a:gdLst/>
              <a:ahLst/>
              <a:cxnLst/>
              <a:rect l="l" t="t" r="r" b="b"/>
              <a:pathLst>
                <a:path w="318134" h="233679">
                  <a:moveTo>
                    <a:pt x="318046" y="73685"/>
                  </a:moveTo>
                  <a:lnTo>
                    <a:pt x="276885" y="73685"/>
                  </a:lnTo>
                  <a:lnTo>
                    <a:pt x="277418" y="74002"/>
                  </a:lnTo>
                  <a:lnTo>
                    <a:pt x="277418" y="209943"/>
                  </a:lnTo>
                  <a:lnTo>
                    <a:pt x="277596" y="210273"/>
                  </a:lnTo>
                  <a:lnTo>
                    <a:pt x="317207" y="233133"/>
                  </a:lnTo>
                  <a:lnTo>
                    <a:pt x="318046" y="232651"/>
                  </a:lnTo>
                  <a:lnTo>
                    <a:pt x="318046" y="73685"/>
                  </a:lnTo>
                  <a:close/>
                </a:path>
                <a:path w="318134" h="233679">
                  <a:moveTo>
                    <a:pt x="3543" y="0"/>
                  </a:moveTo>
                  <a:lnTo>
                    <a:pt x="888" y="888"/>
                  </a:lnTo>
                  <a:lnTo>
                    <a:pt x="0" y="2120"/>
                  </a:lnTo>
                  <a:lnTo>
                    <a:pt x="69" y="28746"/>
                  </a:lnTo>
                  <a:lnTo>
                    <a:pt x="24165" y="62369"/>
                  </a:lnTo>
                  <a:lnTo>
                    <a:pt x="155625" y="139890"/>
                  </a:lnTo>
                  <a:lnTo>
                    <a:pt x="158927" y="140868"/>
                  </a:lnTo>
                  <a:lnTo>
                    <a:pt x="160248" y="140804"/>
                  </a:lnTo>
                  <a:lnTo>
                    <a:pt x="161239" y="140538"/>
                  </a:lnTo>
                  <a:lnTo>
                    <a:pt x="162407" y="139890"/>
                  </a:lnTo>
                  <a:lnTo>
                    <a:pt x="276885" y="73685"/>
                  </a:lnTo>
                  <a:lnTo>
                    <a:pt x="318046" y="73685"/>
                  </a:lnTo>
                  <a:lnTo>
                    <a:pt x="318046" y="40555"/>
                  </a:lnTo>
                  <a:lnTo>
                    <a:pt x="81867" y="40555"/>
                  </a:lnTo>
                  <a:lnTo>
                    <a:pt x="73123" y="40186"/>
                  </a:lnTo>
                  <a:lnTo>
                    <a:pt x="23744" y="19943"/>
                  </a:lnTo>
                  <a:lnTo>
                    <a:pt x="5003" y="457"/>
                  </a:lnTo>
                  <a:lnTo>
                    <a:pt x="3543" y="0"/>
                  </a:lnTo>
                  <a:close/>
                </a:path>
                <a:path w="318134" h="233679">
                  <a:moveTo>
                    <a:pt x="153060" y="30149"/>
                  </a:moveTo>
                  <a:lnTo>
                    <a:pt x="147358" y="30657"/>
                  </a:lnTo>
                  <a:lnTo>
                    <a:pt x="106730" y="38341"/>
                  </a:lnTo>
                  <a:lnTo>
                    <a:pt x="93112" y="40094"/>
                  </a:lnTo>
                  <a:lnTo>
                    <a:pt x="81867" y="40555"/>
                  </a:lnTo>
                  <a:lnTo>
                    <a:pt x="236153" y="40555"/>
                  </a:lnTo>
                  <a:lnTo>
                    <a:pt x="224913" y="40094"/>
                  </a:lnTo>
                  <a:lnTo>
                    <a:pt x="211302" y="38341"/>
                  </a:lnTo>
                  <a:lnTo>
                    <a:pt x="170662" y="30657"/>
                  </a:lnTo>
                  <a:lnTo>
                    <a:pt x="165399" y="30187"/>
                  </a:lnTo>
                  <a:lnTo>
                    <a:pt x="159296" y="30187"/>
                  </a:lnTo>
                  <a:lnTo>
                    <a:pt x="153060" y="30149"/>
                  </a:lnTo>
                  <a:close/>
                </a:path>
                <a:path w="318134" h="233679">
                  <a:moveTo>
                    <a:pt x="314490" y="0"/>
                  </a:moveTo>
                  <a:lnTo>
                    <a:pt x="313016" y="457"/>
                  </a:lnTo>
                  <a:lnTo>
                    <a:pt x="312178" y="1574"/>
                  </a:lnTo>
                  <a:lnTo>
                    <a:pt x="306069" y="8978"/>
                  </a:lnTo>
                  <a:lnTo>
                    <a:pt x="266447" y="35282"/>
                  </a:lnTo>
                  <a:lnTo>
                    <a:pt x="236153" y="40555"/>
                  </a:lnTo>
                  <a:lnTo>
                    <a:pt x="318046" y="40555"/>
                  </a:lnTo>
                  <a:lnTo>
                    <a:pt x="318033" y="13398"/>
                  </a:lnTo>
                  <a:lnTo>
                    <a:pt x="318033" y="2120"/>
                  </a:lnTo>
                  <a:lnTo>
                    <a:pt x="317144" y="888"/>
                  </a:lnTo>
                  <a:lnTo>
                    <a:pt x="314490" y="0"/>
                  </a:lnTo>
                  <a:close/>
                </a:path>
                <a:path w="318134" h="233679">
                  <a:moveTo>
                    <a:pt x="164972" y="30149"/>
                  </a:moveTo>
                  <a:lnTo>
                    <a:pt x="159296" y="30187"/>
                  </a:lnTo>
                  <a:lnTo>
                    <a:pt x="165399" y="30187"/>
                  </a:lnTo>
                  <a:lnTo>
                    <a:pt x="164972" y="30149"/>
                  </a:lnTo>
                  <a:close/>
                </a:path>
                <a:path w="318134" h="233679">
                  <a:moveTo>
                    <a:pt x="318046" y="13385"/>
                  </a:moveTo>
                  <a:close/>
                </a:path>
              </a:pathLst>
            </a:custGeom>
            <a:solidFill>
              <a:srgbClr val="12316D"/>
            </a:solidFill>
          </p:spPr>
          <p:txBody>
            <a:bodyPr wrap="square" lIns="0" tIns="0" rIns="0" bIns="0" rtlCol="0"/>
            <a:lstStyle/>
            <a:p>
              <a:endParaRPr/>
            </a:p>
          </p:txBody>
        </p:sp>
        <p:sp>
          <p:nvSpPr>
            <p:cNvPr id="9" name="object 7">
              <a:extLst>
                <a:ext uri="{FF2B5EF4-FFF2-40B4-BE49-F238E27FC236}">
                  <a16:creationId xmlns:a16="http://schemas.microsoft.com/office/drawing/2014/main" id="{6871A1CF-7512-4599-A01C-536BD8138161}"/>
                </a:ext>
              </a:extLst>
            </p:cNvPr>
            <p:cNvSpPr/>
            <p:nvPr/>
          </p:nvSpPr>
          <p:spPr>
            <a:xfrm>
              <a:off x="11120177" y="6175639"/>
              <a:ext cx="318135" cy="238760"/>
            </a:xfrm>
            <a:custGeom>
              <a:avLst/>
              <a:gdLst/>
              <a:ahLst/>
              <a:cxnLst/>
              <a:rect l="l" t="t" r="r" b="b"/>
              <a:pathLst>
                <a:path w="318134" h="238760">
                  <a:moveTo>
                    <a:pt x="1701" y="0"/>
                  </a:moveTo>
                  <a:lnTo>
                    <a:pt x="0" y="622"/>
                  </a:lnTo>
                  <a:lnTo>
                    <a:pt x="0" y="27774"/>
                  </a:lnTo>
                  <a:lnTo>
                    <a:pt x="190" y="29743"/>
                  </a:lnTo>
                  <a:lnTo>
                    <a:pt x="876" y="37795"/>
                  </a:lnTo>
                  <a:lnTo>
                    <a:pt x="3340" y="45478"/>
                  </a:lnTo>
                  <a:lnTo>
                    <a:pt x="7302" y="52298"/>
                  </a:lnTo>
                  <a:lnTo>
                    <a:pt x="8915" y="55117"/>
                  </a:lnTo>
                  <a:lnTo>
                    <a:pt x="10871" y="57937"/>
                  </a:lnTo>
                  <a:lnTo>
                    <a:pt x="17398" y="65277"/>
                  </a:lnTo>
                  <a:lnTo>
                    <a:pt x="21869" y="68960"/>
                  </a:lnTo>
                  <a:lnTo>
                    <a:pt x="315506" y="238417"/>
                  </a:lnTo>
                  <a:lnTo>
                    <a:pt x="316255" y="238112"/>
                  </a:lnTo>
                  <a:lnTo>
                    <a:pt x="317131" y="234632"/>
                  </a:lnTo>
                  <a:lnTo>
                    <a:pt x="317626" y="231736"/>
                  </a:lnTo>
                  <a:lnTo>
                    <a:pt x="317868" y="228777"/>
                  </a:lnTo>
                  <a:lnTo>
                    <a:pt x="318071" y="226809"/>
                  </a:lnTo>
                  <a:lnTo>
                    <a:pt x="318071" y="188683"/>
                  </a:lnTo>
                  <a:lnTo>
                    <a:pt x="317880" y="188353"/>
                  </a:lnTo>
                  <a:lnTo>
                    <a:pt x="66992" y="43560"/>
                  </a:lnTo>
                  <a:lnTo>
                    <a:pt x="60807" y="40081"/>
                  </a:lnTo>
                  <a:lnTo>
                    <a:pt x="49098" y="33324"/>
                  </a:lnTo>
                  <a:lnTo>
                    <a:pt x="10759" y="8361"/>
                  </a:lnTo>
                  <a:lnTo>
                    <a:pt x="2628" y="1028"/>
                  </a:lnTo>
                  <a:lnTo>
                    <a:pt x="1701" y="0"/>
                  </a:lnTo>
                  <a:close/>
                </a:path>
              </a:pathLst>
            </a:custGeom>
            <a:solidFill>
              <a:srgbClr val="12316D"/>
            </a:solidFill>
          </p:spPr>
          <p:txBody>
            <a:bodyPr wrap="square" lIns="0" tIns="0" rIns="0" bIns="0" rtlCol="0"/>
            <a:lstStyle/>
            <a:p>
              <a:endParaRPr/>
            </a:p>
          </p:txBody>
        </p:sp>
        <p:sp>
          <p:nvSpPr>
            <p:cNvPr id="10" name="object 8">
              <a:extLst>
                <a:ext uri="{FF2B5EF4-FFF2-40B4-BE49-F238E27FC236}">
                  <a16:creationId xmlns:a16="http://schemas.microsoft.com/office/drawing/2014/main" id="{20E0E8B8-4F0F-40A3-B537-80D6CF2BA4D6}"/>
                </a:ext>
              </a:extLst>
            </p:cNvPr>
            <p:cNvSpPr/>
            <p:nvPr/>
          </p:nvSpPr>
          <p:spPr>
            <a:xfrm>
              <a:off x="11120177" y="6275152"/>
              <a:ext cx="289560" cy="198120"/>
            </a:xfrm>
            <a:custGeom>
              <a:avLst/>
              <a:gdLst/>
              <a:ahLst/>
              <a:cxnLst/>
              <a:rect l="l" t="t" r="r" b="b"/>
              <a:pathLst>
                <a:path w="289559" h="198120">
                  <a:moveTo>
                    <a:pt x="1701" y="0"/>
                  </a:moveTo>
                  <a:lnTo>
                    <a:pt x="0" y="635"/>
                  </a:lnTo>
                  <a:lnTo>
                    <a:pt x="0" y="27774"/>
                  </a:lnTo>
                  <a:lnTo>
                    <a:pt x="190" y="29756"/>
                  </a:lnTo>
                  <a:lnTo>
                    <a:pt x="876" y="37795"/>
                  </a:lnTo>
                  <a:lnTo>
                    <a:pt x="3340" y="45478"/>
                  </a:lnTo>
                  <a:lnTo>
                    <a:pt x="7302" y="52298"/>
                  </a:lnTo>
                  <a:lnTo>
                    <a:pt x="8915" y="55118"/>
                  </a:lnTo>
                  <a:lnTo>
                    <a:pt x="10871" y="57937"/>
                  </a:lnTo>
                  <a:lnTo>
                    <a:pt x="17398" y="65278"/>
                  </a:lnTo>
                  <a:lnTo>
                    <a:pt x="21869" y="68961"/>
                  </a:lnTo>
                  <a:lnTo>
                    <a:pt x="245071" y="197764"/>
                  </a:lnTo>
                  <a:lnTo>
                    <a:pt x="245452" y="197764"/>
                  </a:lnTo>
                  <a:lnTo>
                    <a:pt x="288988" y="172643"/>
                  </a:lnTo>
                  <a:lnTo>
                    <a:pt x="288988" y="171678"/>
                  </a:lnTo>
                  <a:lnTo>
                    <a:pt x="66992" y="43561"/>
                  </a:lnTo>
                  <a:lnTo>
                    <a:pt x="54851" y="36677"/>
                  </a:lnTo>
                  <a:lnTo>
                    <a:pt x="42697" y="29565"/>
                  </a:lnTo>
                  <a:lnTo>
                    <a:pt x="32902" y="23597"/>
                  </a:lnTo>
                  <a:lnTo>
                    <a:pt x="21553" y="16206"/>
                  </a:lnTo>
                  <a:lnTo>
                    <a:pt x="10759" y="8361"/>
                  </a:lnTo>
                  <a:lnTo>
                    <a:pt x="2628" y="1028"/>
                  </a:lnTo>
                  <a:lnTo>
                    <a:pt x="1701" y="0"/>
                  </a:lnTo>
                  <a:close/>
                </a:path>
              </a:pathLst>
            </a:custGeom>
            <a:solidFill>
              <a:srgbClr val="12316D"/>
            </a:solidFill>
          </p:spPr>
          <p:txBody>
            <a:bodyPr wrap="square" lIns="0" tIns="0" rIns="0" bIns="0" rtlCol="0"/>
            <a:lstStyle/>
            <a:p>
              <a:endParaRPr/>
            </a:p>
          </p:txBody>
        </p:sp>
        <p:sp>
          <p:nvSpPr>
            <p:cNvPr id="11" name="object 9">
              <a:extLst>
                <a:ext uri="{FF2B5EF4-FFF2-40B4-BE49-F238E27FC236}">
                  <a16:creationId xmlns:a16="http://schemas.microsoft.com/office/drawing/2014/main" id="{74BB117B-4724-47EE-B80E-646BD493B8C3}"/>
                </a:ext>
              </a:extLst>
            </p:cNvPr>
            <p:cNvSpPr/>
            <p:nvPr/>
          </p:nvSpPr>
          <p:spPr>
            <a:xfrm>
              <a:off x="11120177" y="6374668"/>
              <a:ext cx="202755" cy="142913"/>
            </a:xfrm>
            <a:prstGeom prst="rect">
              <a:avLst/>
            </a:prstGeom>
            <a:blipFill>
              <a:blip r:embed="rId19" cstate="print"/>
              <a:stretch>
                <a:fillRect/>
              </a:stretch>
            </a:blipFill>
          </p:spPr>
          <p:txBody>
            <a:bodyPr wrap="square" lIns="0" tIns="0" rIns="0" bIns="0" rtlCol="0"/>
            <a:lstStyle/>
            <a:p>
              <a:endParaRPr/>
            </a:p>
          </p:txBody>
        </p:sp>
      </p:grpSp>
      <p:sp>
        <p:nvSpPr>
          <p:cNvPr id="4" name="Text Placeholder 3">
            <a:extLst>
              <a:ext uri="{FF2B5EF4-FFF2-40B4-BE49-F238E27FC236}">
                <a16:creationId xmlns:a16="http://schemas.microsoft.com/office/drawing/2014/main" id="{B73E9FD1-45CC-4120-B593-3FEFB9417EA2}"/>
              </a:ext>
            </a:extLst>
          </p:cNvPr>
          <p:cNvSpPr>
            <a:spLocks noGrp="1"/>
          </p:cNvSpPr>
          <p:nvPr>
            <p:ph type="body" idx="1"/>
          </p:nvPr>
        </p:nvSpPr>
        <p:spPr>
          <a:xfrm>
            <a:off x="990704" y="2009662"/>
            <a:ext cx="10447617" cy="3705338"/>
          </a:xfrm>
          <a:prstGeom prst="rect">
            <a:avLst/>
          </a:prstGeom>
        </p:spPr>
        <p:txBody>
          <a:bodyPr vert="horz" lIns="0" tIns="0" rIns="0" bIns="0" rtlCol="0">
            <a:no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6" r:id="rId3"/>
    <p:sldLayoutId id="2147483667" r:id="rId4"/>
    <p:sldLayoutId id="2147483677" r:id="rId5"/>
    <p:sldLayoutId id="2147483678" r:id="rId6"/>
    <p:sldLayoutId id="2147483679" r:id="rId7"/>
    <p:sldLayoutId id="2147483664" r:id="rId8"/>
    <p:sldLayoutId id="2147483663" r:id="rId9"/>
    <p:sldLayoutId id="2147483672" r:id="rId10"/>
    <p:sldLayoutId id="2147483673" r:id="rId11"/>
    <p:sldLayoutId id="2147483674" r:id="rId12"/>
    <p:sldLayoutId id="2147483676" r:id="rId13"/>
    <p:sldLayoutId id="2147483675" r:id="rId14"/>
    <p:sldLayoutId id="2147483665" r:id="rId15"/>
    <p:sldLayoutId id="2147483671" r:id="rId16"/>
    <p:sldLayoutId id="2147483680" r:id="rId17"/>
  </p:sldLayoutIdLst>
  <p:hf hdr="0" ftr="0" dt="0"/>
  <p:txStyles>
    <p:titleStyle>
      <a:lvl1pPr>
        <a:lnSpc>
          <a:spcPct val="90000"/>
        </a:lnSpc>
        <a:defRPr sz="5000" b="1" i="0" spc="-55">
          <a:solidFill>
            <a:schemeClr val="tx2"/>
          </a:solidFill>
          <a:latin typeface="Arial"/>
          <a:ea typeface="+mj-ea"/>
          <a:cs typeface="Arial"/>
        </a:defRPr>
      </a:lvl1pPr>
    </p:titleStyle>
    <p:bodyStyle>
      <a:lvl1pPr marL="355600" indent="-342900">
        <a:spcBef>
          <a:spcPts val="1200"/>
        </a:spcBef>
        <a:buClr>
          <a:schemeClr val="tx2"/>
        </a:buClr>
        <a:buFont typeface="Wingdings" panose="05000000000000000000" pitchFamily="2" charset="2"/>
        <a:buChar char="§"/>
        <a:defRPr sz="2400" kern="1200" spc="-70">
          <a:solidFill>
            <a:schemeClr val="tx1"/>
          </a:solidFill>
          <a:latin typeface="Arial"/>
          <a:ea typeface="+mn-ea"/>
          <a:cs typeface="Arial"/>
        </a:defRPr>
      </a:lvl1pPr>
      <a:lvl2pPr marL="715963" indent="-357188">
        <a:spcBef>
          <a:spcPts val="600"/>
        </a:spcBef>
        <a:buClr>
          <a:schemeClr val="accent1"/>
        </a:buClr>
        <a:buFont typeface="Wingdings" panose="05000000000000000000" pitchFamily="2" charset="2"/>
        <a:buChar char="§"/>
        <a:defRPr lang="en-GB" sz="2000" kern="1200" spc="-80" smtClean="0">
          <a:solidFill>
            <a:schemeClr val="tx1"/>
          </a:solidFill>
          <a:latin typeface="Arial"/>
          <a:ea typeface="+mn-ea"/>
          <a:cs typeface="Arial"/>
        </a:defRPr>
      </a:lvl2pPr>
      <a:lvl3pPr marL="1074738" indent="-358775">
        <a:spcBef>
          <a:spcPts val="600"/>
        </a:spcBef>
        <a:buClr>
          <a:schemeClr val="accent1"/>
        </a:buClr>
        <a:buFont typeface="Wingdings" panose="05000000000000000000" pitchFamily="2" charset="2"/>
        <a:buChar char="§"/>
        <a:defRPr lang="en-GB" sz="1800" kern="1200" spc="-80" smtClean="0">
          <a:solidFill>
            <a:schemeClr val="tx1"/>
          </a:solidFill>
          <a:latin typeface="Arial"/>
          <a:ea typeface="+mn-ea"/>
          <a:cs typeface="Arial"/>
        </a:defRPr>
      </a:lvl3pPr>
      <a:lvl4pPr marL="1433513" indent="-358775">
        <a:spcBef>
          <a:spcPts val="600"/>
        </a:spcBef>
        <a:buClr>
          <a:schemeClr val="accent1"/>
        </a:buClr>
        <a:buFont typeface="Wingdings" panose="05000000000000000000" pitchFamily="2" charset="2"/>
        <a:buChar char="§"/>
        <a:defRPr lang="en-GB" sz="1600" kern="1200" spc="-80" smtClean="0">
          <a:solidFill>
            <a:schemeClr val="tx1"/>
          </a:solidFill>
          <a:latin typeface="Arial"/>
          <a:ea typeface="+mn-ea"/>
          <a:cs typeface="Arial"/>
        </a:defRPr>
      </a:lvl4pPr>
      <a:lvl5pPr marL="1790700" indent="-357188">
        <a:spcBef>
          <a:spcPts val="600"/>
        </a:spcBef>
        <a:buClr>
          <a:schemeClr val="accent1"/>
        </a:buClr>
        <a:buFont typeface="Wingdings" panose="05000000000000000000" pitchFamily="2" charset="2"/>
        <a:buChar char="§"/>
        <a:defRPr lang="en-GB" sz="1400" kern="1200" spc="-80" smtClean="0">
          <a:solidFill>
            <a:schemeClr val="tx1"/>
          </a:solidFill>
          <a:latin typeface="Arial"/>
          <a:ea typeface="+mn-ea"/>
          <a:cs typeface="Arial"/>
        </a:defRPr>
      </a:lvl5pPr>
      <a:lvl6pPr marL="2286000">
        <a:defRPr>
          <a:latin typeface="+mn-lt"/>
          <a:ea typeface="+mn-ea"/>
          <a:cs typeface="+mn-cs"/>
        </a:defRPr>
      </a:lvl6pPr>
      <a:lvl7pPr marL="2743200">
        <a:defRPr>
          <a:latin typeface="+mn-lt"/>
          <a:ea typeface="+mn-ea"/>
          <a:cs typeface="+mn-cs"/>
        </a:defRPr>
      </a:lvl7pPr>
      <a:lvl8pPr marL="3200400">
        <a:defRPr>
          <a:latin typeface="+mn-lt"/>
          <a:ea typeface="+mn-ea"/>
          <a:cs typeface="+mn-cs"/>
        </a:defRPr>
      </a:lvl8pPr>
      <a:lvl9pPr marL="3657600">
        <a:defRPr>
          <a:latin typeface="+mn-lt"/>
          <a:ea typeface="+mn-ea"/>
          <a:cs typeface="+mn-cs"/>
        </a:defRPr>
      </a:lvl9pPr>
    </p:bodyStyle>
    <p:otherStyle>
      <a:lvl1pPr marL="0">
        <a:defRPr>
          <a:latin typeface="+mn-lt"/>
          <a:ea typeface="+mn-ea"/>
          <a:cs typeface="+mn-cs"/>
        </a:defRPr>
      </a:lvl1pPr>
      <a:lvl2pPr marL="457200">
        <a:defRPr>
          <a:latin typeface="+mn-lt"/>
          <a:ea typeface="+mn-ea"/>
          <a:cs typeface="+mn-cs"/>
        </a:defRPr>
      </a:lvl2pPr>
      <a:lvl3pPr marL="914400">
        <a:defRPr>
          <a:latin typeface="+mn-lt"/>
          <a:ea typeface="+mn-ea"/>
          <a:cs typeface="+mn-cs"/>
        </a:defRPr>
      </a:lvl3pPr>
      <a:lvl4pPr marL="1371600">
        <a:defRPr>
          <a:latin typeface="+mn-lt"/>
          <a:ea typeface="+mn-ea"/>
          <a:cs typeface="+mn-cs"/>
        </a:defRPr>
      </a:lvl4pPr>
      <a:lvl5pPr marL="1828800">
        <a:defRPr>
          <a:latin typeface="+mn-lt"/>
          <a:ea typeface="+mn-ea"/>
          <a:cs typeface="+mn-cs"/>
        </a:defRPr>
      </a:lvl5pPr>
      <a:lvl6pPr marL="2286000">
        <a:defRPr>
          <a:latin typeface="+mn-lt"/>
          <a:ea typeface="+mn-ea"/>
          <a:cs typeface="+mn-cs"/>
        </a:defRPr>
      </a:lvl6pPr>
      <a:lvl7pPr marL="2743200">
        <a:defRPr>
          <a:latin typeface="+mn-lt"/>
          <a:ea typeface="+mn-ea"/>
          <a:cs typeface="+mn-cs"/>
        </a:defRPr>
      </a:lvl7pPr>
      <a:lvl8pPr marL="3200400">
        <a:defRPr>
          <a:latin typeface="+mn-lt"/>
          <a:ea typeface="+mn-ea"/>
          <a:cs typeface="+mn-cs"/>
        </a:defRPr>
      </a:lvl8pPr>
      <a:lvl9pPr marL="3657600">
        <a:defRPr>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3" Type="http://schemas.openxmlformats.org/officeDocument/2006/relationships/slide" Target="slide4.xml"/><Relationship Id="rId7" Type="http://schemas.openxmlformats.org/officeDocument/2006/relationships/slide" Target="slide8.xml"/><Relationship Id="rId2" Type="http://schemas.openxmlformats.org/officeDocument/2006/relationships/slide" Target="slide3.xml"/><Relationship Id="rId1" Type="http://schemas.openxmlformats.org/officeDocument/2006/relationships/slideLayout" Target="../slideLayouts/slideLayout7.xml"/><Relationship Id="rId6" Type="http://schemas.openxmlformats.org/officeDocument/2006/relationships/slide" Target="slide7.xml"/><Relationship Id="rId5" Type="http://schemas.openxmlformats.org/officeDocument/2006/relationships/slide" Target="slide6.xml"/><Relationship Id="rId4" Type="http://schemas.openxmlformats.org/officeDocument/2006/relationships/slide" Target="slide5.xml"/></Relationships>
</file>

<file path=ppt/slides/_rels/slide3.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8" Type="http://schemas.openxmlformats.org/officeDocument/2006/relationships/chart" Target="../charts/chart1.xml"/><Relationship Id="rId3" Type="http://schemas.openxmlformats.org/officeDocument/2006/relationships/image" Target="../media/image6.svg"/><Relationship Id="rId7" Type="http://schemas.openxmlformats.org/officeDocument/2006/relationships/image" Target="../media/image10.svg"/><Relationship Id="rId2" Type="http://schemas.openxmlformats.org/officeDocument/2006/relationships/image" Target="../media/image5.png"/><Relationship Id="rId1" Type="http://schemas.openxmlformats.org/officeDocument/2006/relationships/slideLayout" Target="../slideLayouts/slideLayout7.xml"/><Relationship Id="rId6" Type="http://schemas.openxmlformats.org/officeDocument/2006/relationships/image" Target="../media/image9.png"/><Relationship Id="rId5" Type="http://schemas.openxmlformats.org/officeDocument/2006/relationships/image" Target="../media/image8.svg"/><Relationship Id="rId4" Type="http://schemas.openxmlformats.org/officeDocument/2006/relationships/image" Target="../media/image7.png"/></Relationships>
</file>

<file path=ppt/slides/_rels/slide5.xml.rels><?xml version="1.0" encoding="UTF-8" standalone="yes"?>
<Relationships xmlns="http://schemas.openxmlformats.org/package/2006/relationships"><Relationship Id="rId3" Type="http://schemas.openxmlformats.org/officeDocument/2006/relationships/chart" Target="../charts/chart3.xml"/><Relationship Id="rId2" Type="http://schemas.openxmlformats.org/officeDocument/2006/relationships/chart" Target="../charts/chart2.xml"/><Relationship Id="rId1" Type="http://schemas.openxmlformats.org/officeDocument/2006/relationships/slideLayout" Target="../slideLayouts/slideLayout7.xml"/><Relationship Id="rId5" Type="http://schemas.openxmlformats.org/officeDocument/2006/relationships/chart" Target="../charts/chart5.xml"/><Relationship Id="rId4" Type="http://schemas.openxmlformats.org/officeDocument/2006/relationships/chart" Target="../charts/chart4.xml"/></Relationships>
</file>

<file path=ppt/slides/_rels/slide6.xml.rels><?xml version="1.0" encoding="UTF-8" standalone="yes"?>
<Relationships xmlns="http://schemas.openxmlformats.org/package/2006/relationships"><Relationship Id="rId3" Type="http://schemas.openxmlformats.org/officeDocument/2006/relationships/chart" Target="../charts/chart7.xml"/><Relationship Id="rId2" Type="http://schemas.openxmlformats.org/officeDocument/2006/relationships/chart" Target="../charts/chart6.xml"/><Relationship Id="rId1" Type="http://schemas.openxmlformats.org/officeDocument/2006/relationships/slideLayout" Target="../slideLayouts/slideLayout7.xml"/><Relationship Id="rId5" Type="http://schemas.openxmlformats.org/officeDocument/2006/relationships/chart" Target="../charts/chart8.xml"/><Relationship Id="rId4" Type="http://schemas.openxmlformats.org/officeDocument/2006/relationships/image" Target="../media/image11.png"/></Relationships>
</file>

<file path=ppt/slides/_rels/slide7.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12.png"/><Relationship Id="rId1" Type="http://schemas.openxmlformats.org/officeDocument/2006/relationships/slideLayout" Target="../slideLayouts/slideLayout7.xml"/><Relationship Id="rId6" Type="http://schemas.openxmlformats.org/officeDocument/2006/relationships/image" Target="../media/image15.png"/><Relationship Id="rId5" Type="http://schemas.openxmlformats.org/officeDocument/2006/relationships/chart" Target="../charts/chart9.xml"/><Relationship Id="rId4" Type="http://schemas.openxmlformats.org/officeDocument/2006/relationships/image" Target="../media/image14.png"/></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lide Number Placeholder 2">
            <a:extLst>
              <a:ext uri="{FF2B5EF4-FFF2-40B4-BE49-F238E27FC236}">
                <a16:creationId xmlns:a16="http://schemas.microsoft.com/office/drawing/2014/main" id="{751D8A60-9CED-46FF-B0F6-998685E73AD0}"/>
              </a:ext>
            </a:extLst>
          </p:cNvPr>
          <p:cNvSpPr>
            <a:spLocks noGrp="1"/>
          </p:cNvSpPr>
          <p:nvPr>
            <p:ph type="sldNum" sz="quarter" idx="11"/>
          </p:nvPr>
        </p:nvSpPr>
        <p:spPr/>
        <p:txBody>
          <a:bodyPr/>
          <a:lstStyle/>
          <a:p>
            <a:pPr marL="25400">
              <a:lnSpc>
                <a:spcPts val="2090"/>
              </a:lnSpc>
            </a:pPr>
            <a:fld id="{81D60167-4931-47E6-BA6A-407CBD079E47}" type="slidenum">
              <a:rPr lang="en-GB" smtClean="0">
                <a:latin typeface="+mj-lt"/>
              </a:rPr>
              <a:t>1</a:t>
            </a:fld>
            <a:endParaRPr lang="en-GB" dirty="0">
              <a:latin typeface="+mj-lt"/>
            </a:endParaRPr>
          </a:p>
        </p:txBody>
      </p:sp>
      <p:sp>
        <p:nvSpPr>
          <p:cNvPr id="5" name="TextBox 4">
            <a:extLst>
              <a:ext uri="{FF2B5EF4-FFF2-40B4-BE49-F238E27FC236}">
                <a16:creationId xmlns:a16="http://schemas.microsoft.com/office/drawing/2014/main" id="{1EA6B1B9-95C8-058A-C635-596014ED1B1D}"/>
              </a:ext>
            </a:extLst>
          </p:cNvPr>
          <p:cNvSpPr txBox="1"/>
          <p:nvPr/>
        </p:nvSpPr>
        <p:spPr>
          <a:xfrm>
            <a:off x="838200" y="2286000"/>
            <a:ext cx="7848600" cy="1785104"/>
          </a:xfrm>
          <a:prstGeom prst="rect">
            <a:avLst/>
          </a:prstGeom>
          <a:noFill/>
        </p:spPr>
        <p:txBody>
          <a:bodyPr wrap="square" rtlCol="0">
            <a:spAutoFit/>
          </a:bodyPr>
          <a:lstStyle/>
          <a:p>
            <a:r>
              <a:rPr lang="en-US" sz="4800" dirty="0">
                <a:solidFill>
                  <a:srgbClr val="00AED6"/>
                </a:solidFill>
                <a:latin typeface="+mj-lt"/>
              </a:rPr>
              <a:t>South Yorkshire </a:t>
            </a:r>
          </a:p>
          <a:p>
            <a:r>
              <a:rPr lang="en-US" sz="4800" dirty="0">
                <a:solidFill>
                  <a:schemeClr val="bg1"/>
                </a:solidFill>
                <a:latin typeface="+mj-lt"/>
              </a:rPr>
              <a:t>Regional Data pack </a:t>
            </a:r>
          </a:p>
          <a:p>
            <a:r>
              <a:rPr lang="en-US" sz="1400" dirty="0">
                <a:solidFill>
                  <a:schemeClr val="bg1"/>
                </a:solidFill>
                <a:latin typeface="+mj-lt"/>
              </a:rPr>
              <a:t>January 2023 </a:t>
            </a:r>
            <a:endParaRPr lang="en-GB" sz="1400" dirty="0">
              <a:solidFill>
                <a:schemeClr val="bg1"/>
              </a:solidFill>
              <a:latin typeface="+mj-lt"/>
            </a:endParaRPr>
          </a:p>
        </p:txBody>
      </p:sp>
    </p:spTree>
    <p:extLst>
      <p:ext uri="{BB962C8B-B14F-4D97-AF65-F5344CB8AC3E}">
        <p14:creationId xmlns:p14="http://schemas.microsoft.com/office/powerpoint/2010/main" val="52937811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lide Number Placeholder 2">
            <a:extLst>
              <a:ext uri="{FF2B5EF4-FFF2-40B4-BE49-F238E27FC236}">
                <a16:creationId xmlns:a16="http://schemas.microsoft.com/office/drawing/2014/main" id="{751D8A60-9CED-46FF-B0F6-998685E73AD0}"/>
              </a:ext>
            </a:extLst>
          </p:cNvPr>
          <p:cNvSpPr>
            <a:spLocks noGrp="1"/>
          </p:cNvSpPr>
          <p:nvPr>
            <p:ph type="sldNum" sz="quarter" idx="11"/>
          </p:nvPr>
        </p:nvSpPr>
        <p:spPr/>
        <p:txBody>
          <a:bodyPr/>
          <a:lstStyle/>
          <a:p>
            <a:pPr marL="25400">
              <a:lnSpc>
                <a:spcPts val="2090"/>
              </a:lnSpc>
            </a:pPr>
            <a:fld id="{81D60167-4931-47E6-BA6A-407CBD079E47}" type="slidenum">
              <a:rPr lang="en-GB" smtClean="0">
                <a:latin typeface="+mj-lt"/>
              </a:rPr>
              <a:t>2</a:t>
            </a:fld>
            <a:endParaRPr lang="en-GB" dirty="0">
              <a:latin typeface="+mj-lt"/>
            </a:endParaRPr>
          </a:p>
        </p:txBody>
      </p:sp>
      <p:sp>
        <p:nvSpPr>
          <p:cNvPr id="2" name="Title 4">
            <a:extLst>
              <a:ext uri="{FF2B5EF4-FFF2-40B4-BE49-F238E27FC236}">
                <a16:creationId xmlns:a16="http://schemas.microsoft.com/office/drawing/2014/main" id="{10F2734E-C72C-77C5-8E0B-176691E73B7C}"/>
              </a:ext>
            </a:extLst>
          </p:cNvPr>
          <p:cNvSpPr>
            <a:spLocks noGrp="1"/>
          </p:cNvSpPr>
          <p:nvPr>
            <p:ph type="title"/>
          </p:nvPr>
        </p:nvSpPr>
        <p:spPr>
          <a:xfrm>
            <a:off x="685800" y="462145"/>
            <a:ext cx="10447618" cy="787400"/>
          </a:xfrm>
        </p:spPr>
        <p:txBody>
          <a:bodyPr/>
          <a:lstStyle/>
          <a:p>
            <a:r>
              <a:rPr lang="en-US" sz="2800" b="0" dirty="0">
                <a:solidFill>
                  <a:srgbClr val="00AED6"/>
                </a:solidFill>
                <a:latin typeface="+mn-lt"/>
              </a:rPr>
              <a:t>Contents</a:t>
            </a:r>
            <a:br>
              <a:rPr lang="en-GB" sz="5400" dirty="0">
                <a:solidFill>
                  <a:schemeClr val="bg1"/>
                </a:solidFill>
              </a:rPr>
            </a:br>
            <a:endParaRPr lang="en-GB" dirty="0"/>
          </a:p>
        </p:txBody>
      </p:sp>
      <p:sp>
        <p:nvSpPr>
          <p:cNvPr id="4" name="TextBox 3">
            <a:extLst>
              <a:ext uri="{FF2B5EF4-FFF2-40B4-BE49-F238E27FC236}">
                <a16:creationId xmlns:a16="http://schemas.microsoft.com/office/drawing/2014/main" id="{CCE56138-D1D7-A6D7-E393-0E0EBFA2600A}"/>
              </a:ext>
            </a:extLst>
          </p:cNvPr>
          <p:cNvSpPr txBox="1"/>
          <p:nvPr/>
        </p:nvSpPr>
        <p:spPr>
          <a:xfrm>
            <a:off x="2057400" y="1334605"/>
            <a:ext cx="10820400" cy="4801314"/>
          </a:xfrm>
          <a:prstGeom prst="rect">
            <a:avLst/>
          </a:prstGeom>
          <a:noFill/>
        </p:spPr>
        <p:txBody>
          <a:bodyPr wrap="square" rtlCol="0">
            <a:spAutoFit/>
          </a:bodyPr>
          <a:lstStyle/>
          <a:p>
            <a:r>
              <a:rPr lang="en-US" dirty="0">
                <a:solidFill>
                  <a:srgbClr val="00AFD7"/>
                </a:solidFill>
                <a:hlinkClick r:id="rId2" action="ppaction://hlinksldjump">
                  <a:extLst>
                    <a:ext uri="{A12FA001-AC4F-418D-AE19-62706E023703}">
                      <ahyp:hlinkClr xmlns:ahyp="http://schemas.microsoft.com/office/drawing/2018/hyperlinkcolor" val="tx"/>
                    </a:ext>
                  </a:extLst>
                </a:hlinkClick>
              </a:rPr>
              <a:t>Businesses in the region</a:t>
            </a:r>
            <a:br>
              <a:rPr lang="en-US" dirty="0">
                <a:solidFill>
                  <a:schemeClr val="bg1"/>
                </a:solidFill>
                <a:hlinkClick r:id="rId2" action="ppaction://hlinksldjump">
                  <a:extLst>
                    <a:ext uri="{A12FA001-AC4F-418D-AE19-62706E023703}">
                      <ahyp:hlinkClr xmlns:ahyp="http://schemas.microsoft.com/office/drawing/2018/hyperlinkcolor" val="tx"/>
                    </a:ext>
                  </a:extLst>
                </a:hlinkClick>
              </a:rPr>
            </a:br>
            <a:r>
              <a:rPr lang="en-US" dirty="0">
                <a:solidFill>
                  <a:schemeClr val="bg1"/>
                </a:solidFill>
                <a:hlinkClick r:id="rId2" action="ppaction://hlinksldjump">
                  <a:extLst>
                    <a:ext uri="{A12FA001-AC4F-418D-AE19-62706E023703}">
                      <ahyp:hlinkClr xmlns:ahyp="http://schemas.microsoft.com/office/drawing/2018/hyperlinkcolor" val="tx"/>
                    </a:ext>
                  </a:extLst>
                </a:hlinkClick>
              </a:rPr>
              <a:t>companies in </a:t>
            </a:r>
            <a:r>
              <a:rPr lang="en-US" u="sng" dirty="0">
                <a:solidFill>
                  <a:schemeClr val="bg1"/>
                </a:solidFill>
              </a:rPr>
              <a:t>South Yorkshire</a:t>
            </a:r>
            <a:br>
              <a:rPr lang="en-GB" sz="4000" dirty="0">
                <a:solidFill>
                  <a:schemeClr val="bg1"/>
                </a:solidFill>
              </a:rPr>
            </a:br>
            <a:endParaRPr lang="en-GB" dirty="0">
              <a:solidFill>
                <a:schemeClr val="bg1"/>
              </a:solidFill>
            </a:endParaRPr>
          </a:p>
          <a:p>
            <a:r>
              <a:rPr lang="en-US" dirty="0">
                <a:solidFill>
                  <a:srgbClr val="00AFD7"/>
                </a:solidFill>
                <a:hlinkClick r:id="rId3" action="ppaction://hlinksldjump">
                  <a:extLst>
                    <a:ext uri="{A12FA001-AC4F-418D-AE19-62706E023703}">
                      <ahyp:hlinkClr xmlns:ahyp="http://schemas.microsoft.com/office/drawing/2018/hyperlinkcolor" val="tx"/>
                    </a:ext>
                  </a:extLst>
                </a:hlinkClick>
              </a:rPr>
              <a:t>Businesses in the region</a:t>
            </a:r>
            <a:br>
              <a:rPr lang="en-US" dirty="0">
                <a:solidFill>
                  <a:schemeClr val="bg1"/>
                </a:solidFill>
                <a:hlinkClick r:id="rId3" action="ppaction://hlinksldjump">
                  <a:extLst>
                    <a:ext uri="{A12FA001-AC4F-418D-AE19-62706E023703}">
                      <ahyp:hlinkClr xmlns:ahyp="http://schemas.microsoft.com/office/drawing/2018/hyperlinkcolor" val="tx"/>
                    </a:ext>
                  </a:extLst>
                </a:hlinkClick>
              </a:rPr>
            </a:br>
            <a:r>
              <a:rPr lang="en-US" dirty="0">
                <a:solidFill>
                  <a:schemeClr val="bg1"/>
                </a:solidFill>
                <a:hlinkClick r:id="rId3" action="ppaction://hlinksldjump">
                  <a:extLst>
                    <a:ext uri="{A12FA001-AC4F-418D-AE19-62706E023703}">
                      <ahyp:hlinkClr xmlns:ahyp="http://schemas.microsoft.com/office/drawing/2018/hyperlinkcolor" val="tx"/>
                    </a:ext>
                  </a:extLst>
                </a:hlinkClick>
              </a:rPr>
              <a:t>company size</a:t>
            </a:r>
            <a:br>
              <a:rPr lang="en-GB" sz="4000" dirty="0">
                <a:solidFill>
                  <a:schemeClr val="bg1"/>
                </a:solidFill>
              </a:rPr>
            </a:br>
            <a:endParaRPr lang="en-GB" dirty="0">
              <a:solidFill>
                <a:schemeClr val="bg1"/>
              </a:solidFill>
            </a:endParaRPr>
          </a:p>
          <a:p>
            <a:r>
              <a:rPr lang="en-US" dirty="0">
                <a:solidFill>
                  <a:srgbClr val="00AFD7"/>
                </a:solidFill>
                <a:hlinkClick r:id="rId4" action="ppaction://hlinksldjump">
                  <a:extLst>
                    <a:ext uri="{A12FA001-AC4F-418D-AE19-62706E023703}">
                      <ahyp:hlinkClr xmlns:ahyp="http://schemas.microsoft.com/office/drawing/2018/hyperlinkcolor" val="tx"/>
                    </a:ext>
                  </a:extLst>
                </a:hlinkClick>
              </a:rPr>
              <a:t>Businesses in the region</a:t>
            </a:r>
            <a:br>
              <a:rPr lang="en-US" dirty="0">
                <a:solidFill>
                  <a:schemeClr val="bg1"/>
                </a:solidFill>
                <a:hlinkClick r:id="rId4" action="ppaction://hlinksldjump">
                  <a:extLst>
                    <a:ext uri="{A12FA001-AC4F-418D-AE19-62706E023703}">
                      <ahyp:hlinkClr xmlns:ahyp="http://schemas.microsoft.com/office/drawing/2018/hyperlinkcolor" val="tx"/>
                    </a:ext>
                  </a:extLst>
                </a:hlinkClick>
              </a:rPr>
            </a:br>
            <a:r>
              <a:rPr lang="en-US" dirty="0">
                <a:solidFill>
                  <a:schemeClr val="bg1"/>
                </a:solidFill>
                <a:hlinkClick r:id="rId4" action="ppaction://hlinksldjump">
                  <a:extLst>
                    <a:ext uri="{A12FA001-AC4F-418D-AE19-62706E023703}">
                      <ahyp:hlinkClr xmlns:ahyp="http://schemas.microsoft.com/office/drawing/2018/hyperlinkcolor" val="tx"/>
                    </a:ext>
                  </a:extLst>
                </a:hlinkClick>
              </a:rPr>
              <a:t>company growth</a:t>
            </a:r>
            <a:br>
              <a:rPr lang="en-GB" sz="4000" dirty="0">
                <a:solidFill>
                  <a:schemeClr val="bg1"/>
                </a:solidFill>
              </a:rPr>
            </a:br>
            <a:endParaRPr lang="en-GB" dirty="0">
              <a:solidFill>
                <a:srgbClr val="00AFD7"/>
              </a:solidFill>
            </a:endParaRPr>
          </a:p>
          <a:p>
            <a:r>
              <a:rPr lang="en-US" dirty="0">
                <a:solidFill>
                  <a:srgbClr val="00AFD7"/>
                </a:solidFill>
                <a:hlinkClick r:id="rId5" action="ppaction://hlinksldjump">
                  <a:extLst>
                    <a:ext uri="{A12FA001-AC4F-418D-AE19-62706E023703}">
                      <ahyp:hlinkClr xmlns:ahyp="http://schemas.microsoft.com/office/drawing/2018/hyperlinkcolor" val="tx"/>
                    </a:ext>
                  </a:extLst>
                </a:hlinkClick>
              </a:rPr>
              <a:t>Sector health and economy</a:t>
            </a:r>
            <a:br>
              <a:rPr lang="en-GB" sz="4000" dirty="0">
                <a:solidFill>
                  <a:schemeClr val="bg1"/>
                </a:solidFill>
              </a:rPr>
            </a:br>
            <a:endParaRPr lang="en-GB" dirty="0">
              <a:solidFill>
                <a:srgbClr val="00AFD7"/>
              </a:solidFill>
            </a:endParaRPr>
          </a:p>
          <a:p>
            <a:r>
              <a:rPr lang="en-US" dirty="0">
                <a:solidFill>
                  <a:srgbClr val="00AFD7"/>
                </a:solidFill>
                <a:hlinkClick r:id="rId6" action="ppaction://hlinksldjump">
                  <a:extLst>
                    <a:ext uri="{A12FA001-AC4F-418D-AE19-62706E023703}">
                      <ahyp:hlinkClr xmlns:ahyp="http://schemas.microsoft.com/office/drawing/2018/hyperlinkcolor" val="tx"/>
                    </a:ext>
                  </a:extLst>
                </a:hlinkClick>
              </a:rPr>
              <a:t>Recruitment</a:t>
            </a:r>
            <a:br>
              <a:rPr lang="en-US" dirty="0">
                <a:solidFill>
                  <a:schemeClr val="bg1"/>
                </a:solidFill>
                <a:hlinkClick r:id="rId6" action="ppaction://hlinksldjump">
                  <a:extLst>
                    <a:ext uri="{A12FA001-AC4F-418D-AE19-62706E023703}">
                      <ahyp:hlinkClr xmlns:ahyp="http://schemas.microsoft.com/office/drawing/2018/hyperlinkcolor" val="tx"/>
                    </a:ext>
                  </a:extLst>
                </a:hlinkClick>
              </a:rPr>
            </a:br>
            <a:r>
              <a:rPr lang="en-US" dirty="0" err="1">
                <a:solidFill>
                  <a:schemeClr val="bg1"/>
                </a:solidFill>
                <a:hlinkClick r:id="rId6" action="ppaction://hlinksldjump">
                  <a:extLst>
                    <a:ext uri="{A12FA001-AC4F-418D-AE19-62706E023703}">
                      <ahyp:hlinkClr xmlns:ahyp="http://schemas.microsoft.com/office/drawing/2018/hyperlinkcolor" val="tx"/>
                    </a:ext>
                  </a:extLst>
                </a:hlinkClick>
              </a:rPr>
              <a:t>recruitment</a:t>
            </a:r>
            <a:r>
              <a:rPr lang="en-US" dirty="0">
                <a:solidFill>
                  <a:schemeClr val="bg1"/>
                </a:solidFill>
                <a:hlinkClick r:id="rId6" action="ppaction://hlinksldjump">
                  <a:extLst>
                    <a:ext uri="{A12FA001-AC4F-418D-AE19-62706E023703}">
                      <ahyp:hlinkClr xmlns:ahyp="http://schemas.microsoft.com/office/drawing/2018/hyperlinkcolor" val="tx"/>
                    </a:ext>
                  </a:extLst>
                </a:hlinkClick>
              </a:rPr>
              <a:t> and pay</a:t>
            </a:r>
            <a:br>
              <a:rPr lang="en-GB" sz="4000" dirty="0">
                <a:solidFill>
                  <a:schemeClr val="bg1"/>
                </a:solidFill>
              </a:rPr>
            </a:br>
            <a:endParaRPr lang="en-GB" dirty="0">
              <a:solidFill>
                <a:schemeClr val="bg1"/>
              </a:solidFill>
            </a:endParaRPr>
          </a:p>
          <a:p>
            <a:r>
              <a:rPr lang="en-US" dirty="0">
                <a:solidFill>
                  <a:srgbClr val="00AFD7"/>
                </a:solidFill>
                <a:hlinkClick r:id="rId7" action="ppaction://hlinksldjump">
                  <a:extLst>
                    <a:ext uri="{A12FA001-AC4F-418D-AE19-62706E023703}">
                      <ahyp:hlinkClr xmlns:ahyp="http://schemas.microsoft.com/office/drawing/2018/hyperlinkcolor" val="tx"/>
                    </a:ext>
                  </a:extLst>
                </a:hlinkClick>
              </a:rPr>
              <a:t>Recruitment</a:t>
            </a:r>
            <a:br>
              <a:rPr lang="en-US" dirty="0">
                <a:solidFill>
                  <a:schemeClr val="bg1"/>
                </a:solidFill>
                <a:hlinkClick r:id="rId7" action="ppaction://hlinksldjump">
                  <a:extLst>
                    <a:ext uri="{A12FA001-AC4F-418D-AE19-62706E023703}">
                      <ahyp:hlinkClr xmlns:ahyp="http://schemas.microsoft.com/office/drawing/2018/hyperlinkcolor" val="tx"/>
                    </a:ext>
                  </a:extLst>
                </a:hlinkClick>
              </a:rPr>
            </a:br>
            <a:r>
              <a:rPr lang="en-US" dirty="0">
                <a:solidFill>
                  <a:schemeClr val="bg1"/>
                </a:solidFill>
                <a:hlinkClick r:id="rId7" action="ppaction://hlinksldjump">
                  <a:extLst>
                    <a:ext uri="{A12FA001-AC4F-418D-AE19-62706E023703}">
                      <ahyp:hlinkClr xmlns:ahyp="http://schemas.microsoft.com/office/drawing/2018/hyperlinkcolor" val="tx"/>
                    </a:ext>
                  </a:extLst>
                </a:hlinkClick>
              </a:rPr>
              <a:t>education and experience</a:t>
            </a:r>
            <a:br>
              <a:rPr lang="en-GB" sz="4000" dirty="0">
                <a:solidFill>
                  <a:schemeClr val="bg1"/>
                </a:solidFill>
              </a:rPr>
            </a:br>
            <a:endParaRPr lang="en-GB" dirty="0"/>
          </a:p>
        </p:txBody>
      </p:sp>
      <p:sp>
        <p:nvSpPr>
          <p:cNvPr id="6" name="TextBox 5">
            <a:extLst>
              <a:ext uri="{FF2B5EF4-FFF2-40B4-BE49-F238E27FC236}">
                <a16:creationId xmlns:a16="http://schemas.microsoft.com/office/drawing/2014/main" id="{F4317E5A-2222-E221-011A-0E5F6543EF5B}"/>
              </a:ext>
            </a:extLst>
          </p:cNvPr>
          <p:cNvSpPr txBox="1"/>
          <p:nvPr/>
        </p:nvSpPr>
        <p:spPr>
          <a:xfrm>
            <a:off x="1371600" y="1443335"/>
            <a:ext cx="525182" cy="461665"/>
          </a:xfrm>
          <a:prstGeom prst="rect">
            <a:avLst/>
          </a:prstGeom>
          <a:noFill/>
        </p:spPr>
        <p:txBody>
          <a:bodyPr wrap="square" rtlCol="0">
            <a:spAutoFit/>
          </a:bodyPr>
          <a:lstStyle/>
          <a:p>
            <a:r>
              <a:rPr lang="en-US" sz="2400" dirty="0">
                <a:solidFill>
                  <a:srgbClr val="00AFD7"/>
                </a:solidFill>
              </a:rPr>
              <a:t>3</a:t>
            </a:r>
            <a:endParaRPr lang="en-GB" sz="2400" dirty="0">
              <a:solidFill>
                <a:srgbClr val="00AFD7"/>
              </a:solidFill>
            </a:endParaRPr>
          </a:p>
        </p:txBody>
      </p:sp>
      <p:sp>
        <p:nvSpPr>
          <p:cNvPr id="7" name="TextBox 6">
            <a:extLst>
              <a:ext uri="{FF2B5EF4-FFF2-40B4-BE49-F238E27FC236}">
                <a16:creationId xmlns:a16="http://schemas.microsoft.com/office/drawing/2014/main" id="{C7B12E6D-A187-1C75-3D1E-3D84C6E495EC}"/>
              </a:ext>
            </a:extLst>
          </p:cNvPr>
          <p:cNvSpPr txBox="1"/>
          <p:nvPr/>
        </p:nvSpPr>
        <p:spPr>
          <a:xfrm>
            <a:off x="1371600" y="2261437"/>
            <a:ext cx="525182" cy="461665"/>
          </a:xfrm>
          <a:prstGeom prst="rect">
            <a:avLst/>
          </a:prstGeom>
          <a:noFill/>
        </p:spPr>
        <p:txBody>
          <a:bodyPr wrap="square" rtlCol="0">
            <a:spAutoFit/>
          </a:bodyPr>
          <a:lstStyle/>
          <a:p>
            <a:r>
              <a:rPr lang="en-US" sz="2400" dirty="0">
                <a:solidFill>
                  <a:srgbClr val="00AFD7"/>
                </a:solidFill>
              </a:rPr>
              <a:t>4</a:t>
            </a:r>
            <a:endParaRPr lang="en-GB" sz="2400" dirty="0">
              <a:solidFill>
                <a:srgbClr val="00AFD7"/>
              </a:solidFill>
            </a:endParaRPr>
          </a:p>
        </p:txBody>
      </p:sp>
      <p:sp>
        <p:nvSpPr>
          <p:cNvPr id="8" name="TextBox 7">
            <a:extLst>
              <a:ext uri="{FF2B5EF4-FFF2-40B4-BE49-F238E27FC236}">
                <a16:creationId xmlns:a16="http://schemas.microsoft.com/office/drawing/2014/main" id="{1CD7E1E0-81D2-3528-0E9E-E6625A39C530}"/>
              </a:ext>
            </a:extLst>
          </p:cNvPr>
          <p:cNvSpPr txBox="1"/>
          <p:nvPr/>
        </p:nvSpPr>
        <p:spPr>
          <a:xfrm>
            <a:off x="1371600" y="3041085"/>
            <a:ext cx="525182" cy="461665"/>
          </a:xfrm>
          <a:prstGeom prst="rect">
            <a:avLst/>
          </a:prstGeom>
          <a:noFill/>
        </p:spPr>
        <p:txBody>
          <a:bodyPr wrap="square" rtlCol="0">
            <a:spAutoFit/>
          </a:bodyPr>
          <a:lstStyle/>
          <a:p>
            <a:r>
              <a:rPr lang="en-US" sz="2400" dirty="0">
                <a:solidFill>
                  <a:srgbClr val="00AFD7"/>
                </a:solidFill>
              </a:rPr>
              <a:t>5</a:t>
            </a:r>
            <a:endParaRPr lang="en-GB" sz="2400" dirty="0">
              <a:solidFill>
                <a:srgbClr val="00AFD7"/>
              </a:solidFill>
            </a:endParaRPr>
          </a:p>
        </p:txBody>
      </p:sp>
      <p:sp>
        <p:nvSpPr>
          <p:cNvPr id="9" name="TextBox 8">
            <a:extLst>
              <a:ext uri="{FF2B5EF4-FFF2-40B4-BE49-F238E27FC236}">
                <a16:creationId xmlns:a16="http://schemas.microsoft.com/office/drawing/2014/main" id="{ED8656E8-1F22-B005-F6B5-41B9F4404AF5}"/>
              </a:ext>
            </a:extLst>
          </p:cNvPr>
          <p:cNvSpPr txBox="1"/>
          <p:nvPr/>
        </p:nvSpPr>
        <p:spPr>
          <a:xfrm>
            <a:off x="1371600" y="3805535"/>
            <a:ext cx="525182" cy="461665"/>
          </a:xfrm>
          <a:prstGeom prst="rect">
            <a:avLst/>
          </a:prstGeom>
          <a:noFill/>
        </p:spPr>
        <p:txBody>
          <a:bodyPr wrap="square" rtlCol="0">
            <a:spAutoFit/>
          </a:bodyPr>
          <a:lstStyle/>
          <a:p>
            <a:r>
              <a:rPr lang="en-US" sz="2400" dirty="0">
                <a:solidFill>
                  <a:srgbClr val="00AFD7"/>
                </a:solidFill>
              </a:rPr>
              <a:t>6</a:t>
            </a:r>
            <a:endParaRPr lang="en-GB" sz="2400" dirty="0">
              <a:solidFill>
                <a:srgbClr val="00AFD7"/>
              </a:solidFill>
            </a:endParaRPr>
          </a:p>
        </p:txBody>
      </p:sp>
      <p:sp>
        <p:nvSpPr>
          <p:cNvPr id="10" name="TextBox 9">
            <a:extLst>
              <a:ext uri="{FF2B5EF4-FFF2-40B4-BE49-F238E27FC236}">
                <a16:creationId xmlns:a16="http://schemas.microsoft.com/office/drawing/2014/main" id="{AD25E48E-BF9F-4201-6E6E-B51FE4E5A126}"/>
              </a:ext>
            </a:extLst>
          </p:cNvPr>
          <p:cNvSpPr txBox="1"/>
          <p:nvPr/>
        </p:nvSpPr>
        <p:spPr>
          <a:xfrm>
            <a:off x="1371600" y="4419600"/>
            <a:ext cx="525182" cy="461665"/>
          </a:xfrm>
          <a:prstGeom prst="rect">
            <a:avLst/>
          </a:prstGeom>
          <a:noFill/>
        </p:spPr>
        <p:txBody>
          <a:bodyPr wrap="square" rtlCol="0">
            <a:spAutoFit/>
          </a:bodyPr>
          <a:lstStyle/>
          <a:p>
            <a:r>
              <a:rPr lang="en-US" sz="2400" dirty="0">
                <a:solidFill>
                  <a:srgbClr val="00AFD7"/>
                </a:solidFill>
              </a:rPr>
              <a:t>7</a:t>
            </a:r>
            <a:endParaRPr lang="en-GB" sz="2400" dirty="0">
              <a:solidFill>
                <a:srgbClr val="00AFD7"/>
              </a:solidFill>
            </a:endParaRPr>
          </a:p>
        </p:txBody>
      </p:sp>
      <p:sp>
        <p:nvSpPr>
          <p:cNvPr id="11" name="TextBox 10">
            <a:extLst>
              <a:ext uri="{FF2B5EF4-FFF2-40B4-BE49-F238E27FC236}">
                <a16:creationId xmlns:a16="http://schemas.microsoft.com/office/drawing/2014/main" id="{7E7BC9B3-8CB1-E424-B555-8C42EB615AEC}"/>
              </a:ext>
            </a:extLst>
          </p:cNvPr>
          <p:cNvSpPr txBox="1"/>
          <p:nvPr/>
        </p:nvSpPr>
        <p:spPr>
          <a:xfrm>
            <a:off x="1371600" y="5257800"/>
            <a:ext cx="525182" cy="461665"/>
          </a:xfrm>
          <a:prstGeom prst="rect">
            <a:avLst/>
          </a:prstGeom>
          <a:noFill/>
        </p:spPr>
        <p:txBody>
          <a:bodyPr wrap="square" rtlCol="0">
            <a:spAutoFit/>
          </a:bodyPr>
          <a:lstStyle/>
          <a:p>
            <a:r>
              <a:rPr lang="en-US" sz="2400" dirty="0">
                <a:solidFill>
                  <a:srgbClr val="00AFD7"/>
                </a:solidFill>
              </a:rPr>
              <a:t>8</a:t>
            </a:r>
            <a:endParaRPr lang="en-GB" sz="2400" dirty="0">
              <a:solidFill>
                <a:srgbClr val="00AFD7"/>
              </a:solidFill>
            </a:endParaRPr>
          </a:p>
        </p:txBody>
      </p:sp>
    </p:spTree>
    <p:extLst>
      <p:ext uri="{BB962C8B-B14F-4D97-AF65-F5344CB8AC3E}">
        <p14:creationId xmlns:p14="http://schemas.microsoft.com/office/powerpoint/2010/main" val="23123096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lide Number Placeholder 2">
            <a:extLst>
              <a:ext uri="{FF2B5EF4-FFF2-40B4-BE49-F238E27FC236}">
                <a16:creationId xmlns:a16="http://schemas.microsoft.com/office/drawing/2014/main" id="{751D8A60-9CED-46FF-B0F6-998685E73AD0}"/>
              </a:ext>
            </a:extLst>
          </p:cNvPr>
          <p:cNvSpPr>
            <a:spLocks noGrp="1"/>
          </p:cNvSpPr>
          <p:nvPr>
            <p:ph type="sldNum" sz="quarter" idx="11"/>
          </p:nvPr>
        </p:nvSpPr>
        <p:spPr/>
        <p:txBody>
          <a:bodyPr/>
          <a:lstStyle/>
          <a:p>
            <a:pPr marL="25400" marR="0" lvl="0" indent="0" algn="l" defTabSz="914400" rtl="0" eaLnBrk="1" fontAlgn="auto" latinLnBrk="0" hangingPunct="1">
              <a:lnSpc>
                <a:spcPts val="2090"/>
              </a:lnSpc>
              <a:spcBef>
                <a:spcPts val="0"/>
              </a:spcBef>
              <a:spcAft>
                <a:spcPts val="0"/>
              </a:spcAft>
              <a:buClrTx/>
              <a:buSzTx/>
              <a:buFontTx/>
              <a:buNone/>
              <a:tabLst/>
              <a:defRPr/>
            </a:pPr>
            <a:fld id="{81D60167-4931-47E6-BA6A-407CBD079E47}" type="slidenum">
              <a:rPr kumimoji="0" lang="en-GB" sz="1800" b="0" i="0" u="none" strike="noStrike" kern="1200" cap="none" spc="0" normalizeH="0" baseline="0" noProof="0" smtClean="0">
                <a:ln>
                  <a:noFill/>
                </a:ln>
                <a:solidFill>
                  <a:prstClr val="white"/>
                </a:solidFill>
                <a:effectLst/>
                <a:uLnTx/>
                <a:uFillTx/>
                <a:latin typeface="Poppins"/>
                <a:ea typeface="+mn-ea"/>
                <a:cs typeface="Arial"/>
              </a:rPr>
              <a:pPr marL="25400" marR="0" lvl="0" indent="0" algn="l" defTabSz="914400" rtl="0" eaLnBrk="1" fontAlgn="auto" latinLnBrk="0" hangingPunct="1">
                <a:lnSpc>
                  <a:spcPts val="2090"/>
                </a:lnSpc>
                <a:spcBef>
                  <a:spcPts val="0"/>
                </a:spcBef>
                <a:spcAft>
                  <a:spcPts val="0"/>
                </a:spcAft>
                <a:buClrTx/>
                <a:buSzTx/>
                <a:buFontTx/>
                <a:buNone/>
                <a:tabLst/>
                <a:defRPr/>
              </a:pPr>
              <a:t>3</a:t>
            </a:fld>
            <a:endParaRPr kumimoji="0" lang="en-GB" sz="1800" b="0" i="0" u="none" strike="noStrike" kern="1200" cap="none" spc="0" normalizeH="0" baseline="0" noProof="0" dirty="0">
              <a:ln>
                <a:noFill/>
              </a:ln>
              <a:solidFill>
                <a:prstClr val="white"/>
              </a:solidFill>
              <a:effectLst/>
              <a:uLnTx/>
              <a:uFillTx/>
              <a:latin typeface="Poppins"/>
              <a:ea typeface="+mn-ea"/>
              <a:cs typeface="Arial"/>
            </a:endParaRPr>
          </a:p>
        </p:txBody>
      </p:sp>
      <p:sp>
        <p:nvSpPr>
          <p:cNvPr id="5" name="Title 4">
            <a:extLst>
              <a:ext uri="{FF2B5EF4-FFF2-40B4-BE49-F238E27FC236}">
                <a16:creationId xmlns:a16="http://schemas.microsoft.com/office/drawing/2014/main" id="{3FC34C62-2A26-0C62-F79F-9DEEEA4982D4}"/>
              </a:ext>
            </a:extLst>
          </p:cNvPr>
          <p:cNvSpPr>
            <a:spLocks noGrp="1"/>
          </p:cNvSpPr>
          <p:nvPr>
            <p:ph type="title"/>
          </p:nvPr>
        </p:nvSpPr>
        <p:spPr>
          <a:xfrm>
            <a:off x="685800" y="504675"/>
            <a:ext cx="10447618" cy="787400"/>
          </a:xfrm>
        </p:spPr>
        <p:txBody>
          <a:bodyPr/>
          <a:lstStyle/>
          <a:p>
            <a:r>
              <a:rPr lang="en-US" sz="2800" b="0" dirty="0">
                <a:solidFill>
                  <a:srgbClr val="00AED6"/>
                </a:solidFill>
                <a:latin typeface="+mn-lt"/>
              </a:rPr>
              <a:t>Businesses in the region</a:t>
            </a:r>
            <a:br>
              <a:rPr lang="en-US" sz="2800" b="0" dirty="0">
                <a:solidFill>
                  <a:srgbClr val="00AED6"/>
                </a:solidFill>
                <a:latin typeface="+mn-lt"/>
              </a:rPr>
            </a:br>
            <a:r>
              <a:rPr lang="en-US" sz="2800" b="0" dirty="0">
                <a:solidFill>
                  <a:schemeClr val="bg1"/>
                </a:solidFill>
                <a:latin typeface="+mn-lt"/>
              </a:rPr>
              <a:t>South Yorkshire</a:t>
            </a:r>
            <a:br>
              <a:rPr lang="en-GB" sz="5400" dirty="0">
                <a:solidFill>
                  <a:schemeClr val="bg1"/>
                </a:solidFill>
              </a:rPr>
            </a:br>
            <a:endParaRPr lang="en-GB" dirty="0"/>
          </a:p>
        </p:txBody>
      </p:sp>
      <p:grpSp>
        <p:nvGrpSpPr>
          <p:cNvPr id="20" name="Group 19">
            <a:extLst>
              <a:ext uri="{FF2B5EF4-FFF2-40B4-BE49-F238E27FC236}">
                <a16:creationId xmlns:a16="http://schemas.microsoft.com/office/drawing/2014/main" id="{47378899-E79F-5A14-5354-025B09D3E385}"/>
              </a:ext>
            </a:extLst>
          </p:cNvPr>
          <p:cNvGrpSpPr/>
          <p:nvPr/>
        </p:nvGrpSpPr>
        <p:grpSpPr>
          <a:xfrm>
            <a:off x="-1143000" y="2298680"/>
            <a:ext cx="5150485" cy="3086100"/>
            <a:chOff x="-228600" y="2133600"/>
            <a:chExt cx="5150485" cy="3086100"/>
          </a:xfrm>
        </p:grpSpPr>
        <p:grpSp>
          <p:nvGrpSpPr>
            <p:cNvPr id="6" name="Group 5">
              <a:extLst>
                <a:ext uri="{FF2B5EF4-FFF2-40B4-BE49-F238E27FC236}">
                  <a16:creationId xmlns:a16="http://schemas.microsoft.com/office/drawing/2014/main" id="{61E0E194-0C51-8B3E-673E-67C0F259688F}"/>
                </a:ext>
              </a:extLst>
            </p:cNvPr>
            <p:cNvGrpSpPr/>
            <p:nvPr/>
          </p:nvGrpSpPr>
          <p:grpSpPr>
            <a:xfrm>
              <a:off x="-228600" y="2133600"/>
              <a:ext cx="4769485" cy="3086100"/>
              <a:chOff x="-228600" y="1885950"/>
              <a:chExt cx="4769485" cy="3086100"/>
            </a:xfrm>
            <a:effectLst>
              <a:outerShdw blurRad="50800" dist="38100" algn="l" rotWithShape="0">
                <a:prstClr val="black">
                  <a:alpha val="40000"/>
                </a:prstClr>
              </a:outerShdw>
            </a:effectLst>
          </p:grpSpPr>
          <p:sp>
            <p:nvSpPr>
              <p:cNvPr id="4" name="Rectangle 3">
                <a:extLst>
                  <a:ext uri="{FF2B5EF4-FFF2-40B4-BE49-F238E27FC236}">
                    <a16:creationId xmlns:a16="http://schemas.microsoft.com/office/drawing/2014/main" id="{78B97E0E-6AEA-984C-234E-1EEDD13F9A9A}"/>
                  </a:ext>
                </a:extLst>
              </p:cNvPr>
              <p:cNvSpPr/>
              <p:nvPr/>
            </p:nvSpPr>
            <p:spPr>
              <a:xfrm>
                <a:off x="-228600" y="1885950"/>
                <a:ext cx="4769485" cy="3086100"/>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1030" name="Picture 6" descr="Uk map outline hi-res stock photography and images - Alamy">
                <a:extLst>
                  <a:ext uri="{FF2B5EF4-FFF2-40B4-BE49-F238E27FC236}">
                    <a16:creationId xmlns:a16="http://schemas.microsoft.com/office/drawing/2014/main" id="{0EF40E0C-2967-FBDE-E0C4-4B2C53ADC7E2}"/>
                  </a:ext>
                </a:extLst>
              </p:cNvPr>
              <p:cNvPicPr>
                <a:picLocks noChangeAspect="1" noChangeArrowheads="1"/>
              </p:cNvPicPr>
              <p:nvPr/>
            </p:nvPicPr>
            <p:blipFill rotWithShape="1">
              <a:blip r:embed="rId2" cstate="print">
                <a:extLst>
                  <a:ext uri="{28A0092B-C50C-407E-A947-70E740481C1C}">
                    <a14:useLocalDpi xmlns:a14="http://schemas.microsoft.com/office/drawing/2010/main" val="0"/>
                  </a:ext>
                </a:extLst>
              </a:blip>
              <a:srcRect r="15116" b="10656"/>
              <a:stretch/>
            </p:blipFill>
            <p:spPr bwMode="auto">
              <a:xfrm>
                <a:off x="1798914" y="1885950"/>
                <a:ext cx="2741971" cy="3086100"/>
              </a:xfrm>
              <a:prstGeom prst="rect">
                <a:avLst/>
              </a:prstGeom>
              <a:noFill/>
              <a:extLst>
                <a:ext uri="{909E8E84-426E-40DD-AFC4-6F175D3DCCD1}">
                  <a14:hiddenFill xmlns:a14="http://schemas.microsoft.com/office/drawing/2010/main">
                    <a:solidFill>
                      <a:srgbClr val="FFFFFF"/>
                    </a:solidFill>
                  </a14:hiddenFill>
                </a:ext>
              </a:extLst>
            </p:spPr>
          </p:pic>
        </p:grpSp>
        <p:sp>
          <p:nvSpPr>
            <p:cNvPr id="7" name="Flowchart: Connector 6">
              <a:extLst>
                <a:ext uri="{FF2B5EF4-FFF2-40B4-BE49-F238E27FC236}">
                  <a16:creationId xmlns:a16="http://schemas.microsoft.com/office/drawing/2014/main" id="{DB8B4D9D-2D2B-5C3B-48AA-2F5D32A51B78}"/>
                </a:ext>
              </a:extLst>
            </p:cNvPr>
            <p:cNvSpPr/>
            <p:nvPr/>
          </p:nvSpPr>
          <p:spPr>
            <a:xfrm>
              <a:off x="3702685" y="3873520"/>
              <a:ext cx="152400" cy="152400"/>
            </a:xfrm>
            <a:prstGeom prst="flowChartConnector">
              <a:avLst/>
            </a:prstGeom>
            <a:solidFill>
              <a:srgbClr val="F089B1"/>
            </a:solidFill>
            <a:ln>
              <a:solidFill>
                <a:srgbClr val="F089B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0" name="TextBox 9">
              <a:extLst>
                <a:ext uri="{FF2B5EF4-FFF2-40B4-BE49-F238E27FC236}">
                  <a16:creationId xmlns:a16="http://schemas.microsoft.com/office/drawing/2014/main" id="{98C56060-C566-3105-877F-7AA31B4443EA}"/>
                </a:ext>
              </a:extLst>
            </p:cNvPr>
            <p:cNvSpPr txBox="1"/>
            <p:nvPr/>
          </p:nvSpPr>
          <p:spPr>
            <a:xfrm>
              <a:off x="1264285" y="3237502"/>
              <a:ext cx="3657600" cy="1384995"/>
            </a:xfrm>
            <a:prstGeom prst="rect">
              <a:avLst/>
            </a:prstGeom>
            <a:noFill/>
          </p:spPr>
          <p:txBody>
            <a:bodyPr wrap="square" rtlCol="0">
              <a:spAutoFit/>
            </a:bodyPr>
            <a:lstStyle/>
            <a:p>
              <a:r>
                <a:rPr lang="en-US" sz="1400" dirty="0">
                  <a:solidFill>
                    <a:srgbClr val="F089B1"/>
                  </a:solidFill>
                </a:rPr>
                <a:t>Sheffield</a:t>
              </a:r>
            </a:p>
            <a:p>
              <a:r>
                <a:rPr lang="en-US" sz="1400" dirty="0">
                  <a:solidFill>
                    <a:srgbClr val="F089B1"/>
                  </a:solidFill>
                </a:rPr>
                <a:t>Doncaster</a:t>
              </a:r>
            </a:p>
            <a:p>
              <a:r>
                <a:rPr lang="en-US" sz="1400" dirty="0" err="1">
                  <a:solidFill>
                    <a:srgbClr val="F089B1"/>
                  </a:solidFill>
                </a:rPr>
                <a:t>Rotherham</a:t>
              </a:r>
              <a:endParaRPr lang="en-US" sz="1400" dirty="0">
                <a:solidFill>
                  <a:srgbClr val="F089B1"/>
                </a:solidFill>
              </a:endParaRPr>
            </a:p>
            <a:p>
              <a:r>
                <a:rPr lang="en-US" sz="1400" dirty="0">
                  <a:solidFill>
                    <a:srgbClr val="F089B1"/>
                  </a:solidFill>
                </a:rPr>
                <a:t>Barnsley</a:t>
              </a:r>
            </a:p>
            <a:p>
              <a:endParaRPr lang="en-GB" sz="1400" dirty="0">
                <a:solidFill>
                  <a:srgbClr val="F089B1"/>
                </a:solidFill>
              </a:endParaRPr>
            </a:p>
            <a:p>
              <a:endParaRPr lang="en-GB" sz="1400" dirty="0">
                <a:solidFill>
                  <a:srgbClr val="00AED6"/>
                </a:solidFill>
              </a:endParaRPr>
            </a:p>
          </p:txBody>
        </p:sp>
      </p:grpSp>
      <p:grpSp>
        <p:nvGrpSpPr>
          <p:cNvPr id="22" name="Group 21">
            <a:extLst>
              <a:ext uri="{FF2B5EF4-FFF2-40B4-BE49-F238E27FC236}">
                <a16:creationId xmlns:a16="http://schemas.microsoft.com/office/drawing/2014/main" id="{937B54AC-C0DE-F854-8DC6-3F4C4AA4F3A8}"/>
              </a:ext>
            </a:extLst>
          </p:cNvPr>
          <p:cNvGrpSpPr/>
          <p:nvPr/>
        </p:nvGrpSpPr>
        <p:grpSpPr>
          <a:xfrm>
            <a:off x="4299911" y="1975225"/>
            <a:ext cx="6094770" cy="913875"/>
            <a:chOff x="6216455" y="1017065"/>
            <a:chExt cx="6094770" cy="913875"/>
          </a:xfrm>
        </p:grpSpPr>
        <p:sp>
          <p:nvSpPr>
            <p:cNvPr id="11" name="TextBox 10">
              <a:extLst>
                <a:ext uri="{FF2B5EF4-FFF2-40B4-BE49-F238E27FC236}">
                  <a16:creationId xmlns:a16="http://schemas.microsoft.com/office/drawing/2014/main" id="{7D7229C6-1616-E929-AAA2-075A386565E5}"/>
                </a:ext>
              </a:extLst>
            </p:cNvPr>
            <p:cNvSpPr txBox="1"/>
            <p:nvPr/>
          </p:nvSpPr>
          <p:spPr>
            <a:xfrm>
              <a:off x="6216455" y="1017065"/>
              <a:ext cx="1782486" cy="584775"/>
            </a:xfrm>
            <a:prstGeom prst="rect">
              <a:avLst/>
            </a:prstGeom>
            <a:noFill/>
          </p:spPr>
          <p:txBody>
            <a:bodyPr wrap="square" rtlCol="0">
              <a:spAutoFit/>
            </a:bodyPr>
            <a:lstStyle/>
            <a:p>
              <a:r>
                <a:rPr lang="en-US" sz="3200" dirty="0">
                  <a:solidFill>
                    <a:srgbClr val="00AED6"/>
                  </a:solidFill>
                </a:rPr>
                <a:t>442</a:t>
              </a:r>
            </a:p>
          </p:txBody>
        </p:sp>
        <p:sp>
          <p:nvSpPr>
            <p:cNvPr id="12" name="TextBox 11">
              <a:extLst>
                <a:ext uri="{FF2B5EF4-FFF2-40B4-BE49-F238E27FC236}">
                  <a16:creationId xmlns:a16="http://schemas.microsoft.com/office/drawing/2014/main" id="{13551ED9-108D-1B5C-4093-119CEC7107DF}"/>
                </a:ext>
              </a:extLst>
            </p:cNvPr>
            <p:cNvSpPr txBox="1"/>
            <p:nvPr/>
          </p:nvSpPr>
          <p:spPr>
            <a:xfrm>
              <a:off x="8339541" y="1017065"/>
              <a:ext cx="1782486" cy="584775"/>
            </a:xfrm>
            <a:prstGeom prst="rect">
              <a:avLst/>
            </a:prstGeom>
            <a:noFill/>
          </p:spPr>
          <p:txBody>
            <a:bodyPr wrap="square" rtlCol="0">
              <a:spAutoFit/>
            </a:bodyPr>
            <a:lstStyle/>
            <a:p>
              <a:r>
                <a:rPr lang="en-US" sz="3200" dirty="0">
                  <a:solidFill>
                    <a:srgbClr val="00AED6"/>
                  </a:solidFill>
                </a:rPr>
                <a:t>31,012</a:t>
              </a:r>
            </a:p>
          </p:txBody>
        </p:sp>
        <p:sp>
          <p:nvSpPr>
            <p:cNvPr id="13" name="TextBox 12">
              <a:extLst>
                <a:ext uri="{FF2B5EF4-FFF2-40B4-BE49-F238E27FC236}">
                  <a16:creationId xmlns:a16="http://schemas.microsoft.com/office/drawing/2014/main" id="{68D438F3-27AC-B020-0F03-CBF70230AE96}"/>
                </a:ext>
              </a:extLst>
            </p:cNvPr>
            <p:cNvSpPr txBox="1"/>
            <p:nvPr/>
          </p:nvSpPr>
          <p:spPr>
            <a:xfrm>
              <a:off x="10398881" y="1017065"/>
              <a:ext cx="1782486" cy="584775"/>
            </a:xfrm>
            <a:prstGeom prst="rect">
              <a:avLst/>
            </a:prstGeom>
            <a:noFill/>
          </p:spPr>
          <p:txBody>
            <a:bodyPr wrap="square" rtlCol="0">
              <a:spAutoFit/>
            </a:bodyPr>
            <a:lstStyle/>
            <a:p>
              <a:r>
                <a:rPr lang="en-US" sz="3200" dirty="0">
                  <a:solidFill>
                    <a:srgbClr val="00AED6"/>
                  </a:solidFill>
                </a:rPr>
                <a:t>£1.7bn </a:t>
              </a:r>
            </a:p>
          </p:txBody>
        </p:sp>
        <p:sp>
          <p:nvSpPr>
            <p:cNvPr id="14" name="TextBox 13">
              <a:extLst>
                <a:ext uri="{FF2B5EF4-FFF2-40B4-BE49-F238E27FC236}">
                  <a16:creationId xmlns:a16="http://schemas.microsoft.com/office/drawing/2014/main" id="{5C2D958B-290F-120F-6150-BF056BDD3867}"/>
                </a:ext>
              </a:extLst>
            </p:cNvPr>
            <p:cNvSpPr txBox="1"/>
            <p:nvPr/>
          </p:nvSpPr>
          <p:spPr>
            <a:xfrm>
              <a:off x="6216455" y="1561608"/>
              <a:ext cx="1782486" cy="369332"/>
            </a:xfrm>
            <a:prstGeom prst="rect">
              <a:avLst/>
            </a:prstGeom>
            <a:noFill/>
          </p:spPr>
          <p:txBody>
            <a:bodyPr wrap="square" rtlCol="0">
              <a:spAutoFit/>
            </a:bodyPr>
            <a:lstStyle/>
            <a:p>
              <a:r>
                <a:rPr lang="en-US" dirty="0">
                  <a:solidFill>
                    <a:schemeClr val="bg1"/>
                  </a:solidFill>
                </a:rPr>
                <a:t>Companies</a:t>
              </a:r>
              <a:endParaRPr lang="en-GB" dirty="0">
                <a:solidFill>
                  <a:schemeClr val="bg1"/>
                </a:solidFill>
              </a:endParaRPr>
            </a:p>
          </p:txBody>
        </p:sp>
        <p:sp>
          <p:nvSpPr>
            <p:cNvPr id="15" name="TextBox 14">
              <a:extLst>
                <a:ext uri="{FF2B5EF4-FFF2-40B4-BE49-F238E27FC236}">
                  <a16:creationId xmlns:a16="http://schemas.microsoft.com/office/drawing/2014/main" id="{A45D9433-3192-F917-A074-EB6D013EE9D7}"/>
                </a:ext>
              </a:extLst>
            </p:cNvPr>
            <p:cNvSpPr txBox="1"/>
            <p:nvPr/>
          </p:nvSpPr>
          <p:spPr>
            <a:xfrm>
              <a:off x="8339541" y="1561608"/>
              <a:ext cx="1782486" cy="369332"/>
            </a:xfrm>
            <a:prstGeom prst="rect">
              <a:avLst/>
            </a:prstGeom>
            <a:noFill/>
          </p:spPr>
          <p:txBody>
            <a:bodyPr wrap="square" rtlCol="0">
              <a:spAutoFit/>
            </a:bodyPr>
            <a:lstStyle/>
            <a:p>
              <a:r>
                <a:rPr lang="en-US" dirty="0">
                  <a:solidFill>
                    <a:schemeClr val="bg1"/>
                  </a:solidFill>
                </a:rPr>
                <a:t>Employees</a:t>
              </a:r>
              <a:endParaRPr lang="en-GB" dirty="0">
                <a:solidFill>
                  <a:schemeClr val="bg1"/>
                </a:solidFill>
              </a:endParaRPr>
            </a:p>
          </p:txBody>
        </p:sp>
        <p:sp>
          <p:nvSpPr>
            <p:cNvPr id="16" name="TextBox 15">
              <a:extLst>
                <a:ext uri="{FF2B5EF4-FFF2-40B4-BE49-F238E27FC236}">
                  <a16:creationId xmlns:a16="http://schemas.microsoft.com/office/drawing/2014/main" id="{A64EA25F-8D95-EF5E-6E8E-314708B7CEE0}"/>
                </a:ext>
              </a:extLst>
            </p:cNvPr>
            <p:cNvSpPr txBox="1"/>
            <p:nvPr/>
          </p:nvSpPr>
          <p:spPr>
            <a:xfrm>
              <a:off x="10398880" y="1561608"/>
              <a:ext cx="1912345" cy="369332"/>
            </a:xfrm>
            <a:prstGeom prst="rect">
              <a:avLst/>
            </a:prstGeom>
            <a:noFill/>
          </p:spPr>
          <p:txBody>
            <a:bodyPr wrap="square" rtlCol="0">
              <a:spAutoFit/>
            </a:bodyPr>
            <a:lstStyle/>
            <a:p>
              <a:r>
                <a:rPr lang="en-US" dirty="0">
                  <a:solidFill>
                    <a:schemeClr val="bg1"/>
                  </a:solidFill>
                </a:rPr>
                <a:t>Turnover (2021)</a:t>
              </a:r>
              <a:endParaRPr lang="en-GB" dirty="0">
                <a:solidFill>
                  <a:schemeClr val="bg1"/>
                </a:solidFill>
              </a:endParaRPr>
            </a:p>
          </p:txBody>
        </p:sp>
      </p:grpSp>
      <p:grpSp>
        <p:nvGrpSpPr>
          <p:cNvPr id="2" name="Group 1">
            <a:extLst>
              <a:ext uri="{FF2B5EF4-FFF2-40B4-BE49-F238E27FC236}">
                <a16:creationId xmlns:a16="http://schemas.microsoft.com/office/drawing/2014/main" id="{C0405998-0A0F-8672-8E85-98AC522523C9}"/>
              </a:ext>
            </a:extLst>
          </p:cNvPr>
          <p:cNvGrpSpPr/>
          <p:nvPr/>
        </p:nvGrpSpPr>
        <p:grpSpPr>
          <a:xfrm>
            <a:off x="4299911" y="3572250"/>
            <a:ext cx="8531212" cy="2031325"/>
            <a:chOff x="4343400" y="2663919"/>
            <a:chExt cx="8531212" cy="2031325"/>
          </a:xfrm>
        </p:grpSpPr>
        <p:grpSp>
          <p:nvGrpSpPr>
            <p:cNvPr id="21" name="Group 20">
              <a:extLst>
                <a:ext uri="{FF2B5EF4-FFF2-40B4-BE49-F238E27FC236}">
                  <a16:creationId xmlns:a16="http://schemas.microsoft.com/office/drawing/2014/main" id="{47DB8D4A-7FA0-EB0B-0F51-431E218A7F7F}"/>
                </a:ext>
              </a:extLst>
            </p:cNvPr>
            <p:cNvGrpSpPr/>
            <p:nvPr/>
          </p:nvGrpSpPr>
          <p:grpSpPr>
            <a:xfrm>
              <a:off x="4343400" y="2663919"/>
              <a:ext cx="8531212" cy="2031325"/>
              <a:chOff x="5886145" y="2361816"/>
              <a:chExt cx="8531212" cy="2031325"/>
            </a:xfrm>
          </p:grpSpPr>
          <p:sp>
            <p:nvSpPr>
              <p:cNvPr id="17" name="TextBox 16">
                <a:extLst>
                  <a:ext uri="{FF2B5EF4-FFF2-40B4-BE49-F238E27FC236}">
                    <a16:creationId xmlns:a16="http://schemas.microsoft.com/office/drawing/2014/main" id="{F53CFF53-10A9-A4D9-6419-0F8E1F1D59D9}"/>
                  </a:ext>
                </a:extLst>
              </p:cNvPr>
              <p:cNvSpPr txBox="1"/>
              <p:nvPr/>
            </p:nvSpPr>
            <p:spPr>
              <a:xfrm>
                <a:off x="5886145" y="2361816"/>
                <a:ext cx="5486400" cy="2031325"/>
              </a:xfrm>
              <a:prstGeom prst="rect">
                <a:avLst/>
              </a:prstGeom>
              <a:noFill/>
            </p:spPr>
            <p:txBody>
              <a:bodyPr wrap="square" rtlCol="0">
                <a:spAutoFit/>
              </a:bodyPr>
              <a:lstStyle/>
              <a:p>
                <a:r>
                  <a:rPr lang="en-US" dirty="0">
                    <a:solidFill>
                      <a:srgbClr val="00AED6"/>
                    </a:solidFill>
                  </a:rPr>
                  <a:t>Local Authority </a:t>
                </a:r>
              </a:p>
              <a:p>
                <a:r>
                  <a:rPr lang="en-US" dirty="0">
                    <a:solidFill>
                      <a:schemeClr val="bg1"/>
                    </a:solidFill>
                  </a:rPr>
                  <a:t>Sheffield</a:t>
                </a:r>
              </a:p>
              <a:p>
                <a:r>
                  <a:rPr lang="en-US" dirty="0">
                    <a:solidFill>
                      <a:schemeClr val="bg1"/>
                    </a:solidFill>
                  </a:rPr>
                  <a:t>Doncaster</a:t>
                </a:r>
              </a:p>
              <a:p>
                <a:r>
                  <a:rPr lang="en-US" dirty="0" err="1">
                    <a:solidFill>
                      <a:schemeClr val="bg1"/>
                    </a:solidFill>
                  </a:rPr>
                  <a:t>Rotherham</a:t>
                </a:r>
                <a:endParaRPr lang="en-US" dirty="0">
                  <a:solidFill>
                    <a:schemeClr val="bg1"/>
                  </a:solidFill>
                </a:endParaRPr>
              </a:p>
              <a:p>
                <a:r>
                  <a:rPr lang="en-US" dirty="0">
                    <a:solidFill>
                      <a:schemeClr val="bg1"/>
                    </a:solidFill>
                  </a:rPr>
                  <a:t>Barnsley</a:t>
                </a:r>
              </a:p>
              <a:p>
                <a:endParaRPr lang="en-US" dirty="0"/>
              </a:p>
              <a:p>
                <a:r>
                  <a:rPr lang="en-US" dirty="0"/>
                  <a:t>                      </a:t>
                </a:r>
              </a:p>
            </p:txBody>
          </p:sp>
          <p:sp>
            <p:nvSpPr>
              <p:cNvPr id="18" name="TextBox 17">
                <a:extLst>
                  <a:ext uri="{FF2B5EF4-FFF2-40B4-BE49-F238E27FC236}">
                    <a16:creationId xmlns:a16="http://schemas.microsoft.com/office/drawing/2014/main" id="{86E3B5C9-588D-8CD2-F806-2C5F7B1EBF28}"/>
                  </a:ext>
                </a:extLst>
              </p:cNvPr>
              <p:cNvSpPr txBox="1"/>
              <p:nvPr/>
            </p:nvSpPr>
            <p:spPr>
              <a:xfrm>
                <a:off x="8930957" y="2361816"/>
                <a:ext cx="5486400" cy="1754326"/>
              </a:xfrm>
              <a:prstGeom prst="rect">
                <a:avLst/>
              </a:prstGeom>
              <a:noFill/>
            </p:spPr>
            <p:txBody>
              <a:bodyPr wrap="square" rtlCol="0">
                <a:spAutoFit/>
              </a:bodyPr>
              <a:lstStyle/>
              <a:p>
                <a:r>
                  <a:rPr lang="en-US" dirty="0">
                    <a:solidFill>
                      <a:srgbClr val="00AED6"/>
                    </a:solidFill>
                  </a:rPr>
                  <a:t>Companies</a:t>
                </a:r>
              </a:p>
              <a:p>
                <a:r>
                  <a:rPr lang="en-US" dirty="0">
                    <a:solidFill>
                      <a:srgbClr val="6AB651"/>
                    </a:solidFill>
                  </a:rPr>
                  <a:t>260</a:t>
                </a:r>
              </a:p>
              <a:p>
                <a:r>
                  <a:rPr lang="en-US" dirty="0">
                    <a:solidFill>
                      <a:schemeClr val="bg1"/>
                    </a:solidFill>
                  </a:rPr>
                  <a:t>125</a:t>
                </a:r>
              </a:p>
              <a:p>
                <a:r>
                  <a:rPr lang="en-US" dirty="0">
                    <a:solidFill>
                      <a:srgbClr val="FF0000"/>
                    </a:solidFill>
                  </a:rPr>
                  <a:t>62</a:t>
                </a:r>
              </a:p>
              <a:p>
                <a:r>
                  <a:rPr lang="en-US" dirty="0">
                    <a:solidFill>
                      <a:schemeClr val="bg1"/>
                    </a:solidFill>
                  </a:rPr>
                  <a:t>69</a:t>
                </a:r>
              </a:p>
              <a:p>
                <a:r>
                  <a:rPr lang="en-US" dirty="0"/>
                  <a:t>                    </a:t>
                </a:r>
              </a:p>
            </p:txBody>
          </p:sp>
          <p:sp>
            <p:nvSpPr>
              <p:cNvPr id="19" name="TextBox 18">
                <a:extLst>
                  <a:ext uri="{FF2B5EF4-FFF2-40B4-BE49-F238E27FC236}">
                    <a16:creationId xmlns:a16="http://schemas.microsoft.com/office/drawing/2014/main" id="{90ACFCB3-B00C-550E-C0B4-7EF6A7682957}"/>
                  </a:ext>
                </a:extLst>
              </p:cNvPr>
              <p:cNvSpPr txBox="1"/>
              <p:nvPr/>
            </p:nvSpPr>
            <p:spPr>
              <a:xfrm>
                <a:off x="10467076" y="2361816"/>
                <a:ext cx="1591269" cy="1477328"/>
              </a:xfrm>
              <a:prstGeom prst="rect">
                <a:avLst/>
              </a:prstGeom>
              <a:noFill/>
            </p:spPr>
            <p:txBody>
              <a:bodyPr wrap="square" rtlCol="0">
                <a:spAutoFit/>
              </a:bodyPr>
              <a:lstStyle/>
              <a:p>
                <a:r>
                  <a:rPr lang="en-US" dirty="0">
                    <a:solidFill>
                      <a:srgbClr val="00AED6"/>
                    </a:solidFill>
                  </a:rPr>
                  <a:t>Employees</a:t>
                </a:r>
              </a:p>
              <a:p>
                <a:r>
                  <a:rPr lang="en-US" dirty="0">
                    <a:solidFill>
                      <a:srgbClr val="6AB651"/>
                    </a:solidFill>
                  </a:rPr>
                  <a:t>26,038</a:t>
                </a:r>
              </a:p>
              <a:p>
                <a:r>
                  <a:rPr lang="en-US" dirty="0">
                    <a:solidFill>
                      <a:schemeClr val="bg1"/>
                    </a:solidFill>
                  </a:rPr>
                  <a:t>574</a:t>
                </a:r>
              </a:p>
              <a:p>
                <a:r>
                  <a:rPr lang="en-US" dirty="0">
                    <a:solidFill>
                      <a:srgbClr val="FF0000"/>
                    </a:solidFill>
                  </a:rPr>
                  <a:t>412</a:t>
                </a:r>
              </a:p>
              <a:p>
                <a:r>
                  <a:rPr lang="en-US" dirty="0">
                    <a:solidFill>
                      <a:schemeClr val="bg1"/>
                    </a:solidFill>
                  </a:rPr>
                  <a:t>688</a:t>
                </a:r>
              </a:p>
            </p:txBody>
          </p:sp>
        </p:grpSp>
        <p:sp>
          <p:nvSpPr>
            <p:cNvPr id="23" name="TextBox 22">
              <a:extLst>
                <a:ext uri="{FF2B5EF4-FFF2-40B4-BE49-F238E27FC236}">
                  <a16:creationId xmlns:a16="http://schemas.microsoft.com/office/drawing/2014/main" id="{889B07C1-D973-B0F5-FFAE-4A20E0F2016A}"/>
                </a:ext>
              </a:extLst>
            </p:cNvPr>
            <p:cNvSpPr txBox="1"/>
            <p:nvPr/>
          </p:nvSpPr>
          <p:spPr>
            <a:xfrm>
              <a:off x="10329565" y="2663919"/>
              <a:ext cx="1591269" cy="1477328"/>
            </a:xfrm>
            <a:prstGeom prst="rect">
              <a:avLst/>
            </a:prstGeom>
            <a:noFill/>
          </p:spPr>
          <p:txBody>
            <a:bodyPr wrap="square" rtlCol="0">
              <a:spAutoFit/>
            </a:bodyPr>
            <a:lstStyle/>
            <a:p>
              <a:r>
                <a:rPr lang="en-US" dirty="0">
                  <a:solidFill>
                    <a:srgbClr val="00AED6"/>
                  </a:solidFill>
                </a:rPr>
                <a:t>Turnover(£)</a:t>
              </a:r>
            </a:p>
            <a:p>
              <a:r>
                <a:rPr lang="en-US" dirty="0">
                  <a:solidFill>
                    <a:srgbClr val="6AB651"/>
                  </a:solidFill>
                </a:rPr>
                <a:t>1.6bn</a:t>
              </a:r>
            </a:p>
            <a:p>
              <a:r>
                <a:rPr lang="en-US" dirty="0">
                  <a:solidFill>
                    <a:schemeClr val="bg1"/>
                  </a:solidFill>
                </a:rPr>
                <a:t>1.5bn</a:t>
              </a:r>
            </a:p>
            <a:p>
              <a:r>
                <a:rPr lang="en-US" dirty="0">
                  <a:solidFill>
                    <a:srgbClr val="FF0000"/>
                  </a:solidFill>
                </a:rPr>
                <a:t>83.9M</a:t>
              </a:r>
            </a:p>
            <a:p>
              <a:r>
                <a:rPr lang="en-US" dirty="0">
                  <a:solidFill>
                    <a:schemeClr val="bg1"/>
                  </a:solidFill>
                </a:rPr>
                <a:t>268.5M</a:t>
              </a:r>
            </a:p>
          </p:txBody>
        </p:sp>
      </p:grpSp>
    </p:spTree>
    <p:extLst>
      <p:ext uri="{BB962C8B-B14F-4D97-AF65-F5344CB8AC3E}">
        <p14:creationId xmlns:p14="http://schemas.microsoft.com/office/powerpoint/2010/main" val="38231806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lide Number Placeholder 2">
            <a:extLst>
              <a:ext uri="{FF2B5EF4-FFF2-40B4-BE49-F238E27FC236}">
                <a16:creationId xmlns:a16="http://schemas.microsoft.com/office/drawing/2014/main" id="{751D8A60-9CED-46FF-B0F6-998685E73AD0}"/>
              </a:ext>
            </a:extLst>
          </p:cNvPr>
          <p:cNvSpPr>
            <a:spLocks noGrp="1"/>
          </p:cNvSpPr>
          <p:nvPr>
            <p:ph type="sldNum" sz="quarter" idx="11"/>
          </p:nvPr>
        </p:nvSpPr>
        <p:spPr/>
        <p:txBody>
          <a:bodyPr/>
          <a:lstStyle/>
          <a:p>
            <a:pPr marL="25400" marR="0" lvl="0" indent="0" algn="l" defTabSz="914400" rtl="0" eaLnBrk="1" fontAlgn="auto" latinLnBrk="0" hangingPunct="1">
              <a:lnSpc>
                <a:spcPts val="2090"/>
              </a:lnSpc>
              <a:spcBef>
                <a:spcPts val="0"/>
              </a:spcBef>
              <a:spcAft>
                <a:spcPts val="0"/>
              </a:spcAft>
              <a:buClrTx/>
              <a:buSzTx/>
              <a:buFontTx/>
              <a:buNone/>
              <a:tabLst/>
              <a:defRPr/>
            </a:pPr>
            <a:fld id="{81D60167-4931-47E6-BA6A-407CBD079E47}" type="slidenum">
              <a:rPr kumimoji="0" lang="en-GB" sz="1800" b="0" i="0" u="none" strike="noStrike" kern="1200" cap="none" spc="0" normalizeH="0" baseline="0" noProof="0" smtClean="0">
                <a:ln>
                  <a:noFill/>
                </a:ln>
                <a:solidFill>
                  <a:prstClr val="white"/>
                </a:solidFill>
                <a:effectLst/>
                <a:uLnTx/>
                <a:uFillTx/>
                <a:latin typeface="Poppins"/>
                <a:ea typeface="+mn-ea"/>
                <a:cs typeface="Arial"/>
              </a:rPr>
              <a:pPr marL="25400" marR="0" lvl="0" indent="0" algn="l" defTabSz="914400" rtl="0" eaLnBrk="1" fontAlgn="auto" latinLnBrk="0" hangingPunct="1">
                <a:lnSpc>
                  <a:spcPts val="2090"/>
                </a:lnSpc>
                <a:spcBef>
                  <a:spcPts val="0"/>
                </a:spcBef>
                <a:spcAft>
                  <a:spcPts val="0"/>
                </a:spcAft>
                <a:buClrTx/>
                <a:buSzTx/>
                <a:buFontTx/>
                <a:buNone/>
                <a:tabLst/>
                <a:defRPr/>
              </a:pPr>
              <a:t>4</a:t>
            </a:fld>
            <a:endParaRPr kumimoji="0" lang="en-GB" sz="1800" b="0" i="0" u="none" strike="noStrike" kern="1200" cap="none" spc="0" normalizeH="0" baseline="0" noProof="0" dirty="0">
              <a:ln>
                <a:noFill/>
              </a:ln>
              <a:solidFill>
                <a:prstClr val="white"/>
              </a:solidFill>
              <a:effectLst/>
              <a:uLnTx/>
              <a:uFillTx/>
              <a:latin typeface="Poppins"/>
              <a:ea typeface="+mn-ea"/>
              <a:cs typeface="Arial"/>
            </a:endParaRPr>
          </a:p>
        </p:txBody>
      </p:sp>
      <p:grpSp>
        <p:nvGrpSpPr>
          <p:cNvPr id="41" name="Group 40">
            <a:extLst>
              <a:ext uri="{FF2B5EF4-FFF2-40B4-BE49-F238E27FC236}">
                <a16:creationId xmlns:a16="http://schemas.microsoft.com/office/drawing/2014/main" id="{4024250D-1D8C-94A7-5D57-E78C22405CC1}"/>
              </a:ext>
            </a:extLst>
          </p:cNvPr>
          <p:cNvGrpSpPr/>
          <p:nvPr/>
        </p:nvGrpSpPr>
        <p:grpSpPr>
          <a:xfrm>
            <a:off x="1041487" y="1625346"/>
            <a:ext cx="3759113" cy="4760821"/>
            <a:chOff x="377402" y="1639979"/>
            <a:chExt cx="3759113" cy="4760821"/>
          </a:xfrm>
        </p:grpSpPr>
        <p:pic>
          <p:nvPicPr>
            <p:cNvPr id="8" name="Graphic 7" descr="City outline">
              <a:extLst>
                <a:ext uri="{FF2B5EF4-FFF2-40B4-BE49-F238E27FC236}">
                  <a16:creationId xmlns:a16="http://schemas.microsoft.com/office/drawing/2014/main" id="{41413C5B-D29E-0741-7D27-AC79AF0E516D}"/>
                </a:ext>
              </a:extLst>
            </p:cNvPr>
            <p:cNvPicPr>
              <a:picLocks noChangeAspect="1"/>
            </p:cNvPicPr>
            <p:nvPr/>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a:off x="514421" y="5486400"/>
              <a:ext cx="914400" cy="914400"/>
            </a:xfrm>
            <a:prstGeom prst="rect">
              <a:avLst/>
            </a:prstGeom>
          </p:spPr>
        </p:pic>
        <p:pic>
          <p:nvPicPr>
            <p:cNvPr id="26" name="Graphic 25" descr="Man outline">
              <a:extLst>
                <a:ext uri="{FF2B5EF4-FFF2-40B4-BE49-F238E27FC236}">
                  <a16:creationId xmlns:a16="http://schemas.microsoft.com/office/drawing/2014/main" id="{E4139B9F-DED8-841C-3FBE-59DADF5F8D7D}"/>
                </a:ext>
              </a:extLst>
            </p:cNvPr>
            <p:cNvPicPr>
              <a:picLocks noChangeAspect="1"/>
            </p:cNvPicPr>
            <p:nvPr/>
          </p:nvPicPr>
          <p:blipFill>
            <a:blip r:embed="rId4">
              <a:extLst>
                <a:ext uri="{28A0092B-C50C-407E-A947-70E740481C1C}">
                  <a14:useLocalDpi xmlns:a14="http://schemas.microsoft.com/office/drawing/2010/main" val="0"/>
                </a:ext>
                <a:ext uri="{96DAC541-7B7A-43D3-8B79-37D633B846F1}">
                  <asvg:svgBlip xmlns:asvg="http://schemas.microsoft.com/office/drawing/2016/SVG/main" r:embed="rId5"/>
                </a:ext>
              </a:extLst>
            </a:blip>
            <a:stretch>
              <a:fillRect/>
            </a:stretch>
          </p:blipFill>
          <p:spPr>
            <a:xfrm>
              <a:off x="654913" y="1639979"/>
              <a:ext cx="633416" cy="633416"/>
            </a:xfrm>
            <a:prstGeom prst="rect">
              <a:avLst/>
            </a:prstGeom>
          </p:spPr>
        </p:pic>
        <p:sp>
          <p:nvSpPr>
            <p:cNvPr id="30" name="TextBox 29">
              <a:extLst>
                <a:ext uri="{FF2B5EF4-FFF2-40B4-BE49-F238E27FC236}">
                  <a16:creationId xmlns:a16="http://schemas.microsoft.com/office/drawing/2014/main" id="{38A887B6-1C7B-0B40-9BFE-BEB707017E52}"/>
                </a:ext>
              </a:extLst>
            </p:cNvPr>
            <p:cNvSpPr txBox="1"/>
            <p:nvPr/>
          </p:nvSpPr>
          <p:spPr>
            <a:xfrm>
              <a:off x="1553435" y="2590800"/>
              <a:ext cx="2583080" cy="646331"/>
            </a:xfrm>
            <a:prstGeom prst="rect">
              <a:avLst/>
            </a:prstGeom>
            <a:noFill/>
          </p:spPr>
          <p:txBody>
            <a:bodyPr wrap="square" rtlCol="0">
              <a:spAutoFit/>
            </a:bodyPr>
            <a:lstStyle/>
            <a:p>
              <a:r>
                <a:rPr lang="en-US" dirty="0">
                  <a:solidFill>
                    <a:schemeClr val="bg1"/>
                  </a:solidFill>
                </a:rPr>
                <a:t>Microenterprises (1-9 employees) </a:t>
              </a:r>
              <a:endParaRPr lang="en-GB" dirty="0">
                <a:solidFill>
                  <a:schemeClr val="bg1"/>
                </a:solidFill>
              </a:endParaRPr>
            </a:p>
          </p:txBody>
        </p:sp>
        <p:sp>
          <p:nvSpPr>
            <p:cNvPr id="31" name="TextBox 30">
              <a:extLst>
                <a:ext uri="{FF2B5EF4-FFF2-40B4-BE49-F238E27FC236}">
                  <a16:creationId xmlns:a16="http://schemas.microsoft.com/office/drawing/2014/main" id="{C1858EDD-E412-1673-B40A-5E69A4A6EE9C}"/>
                </a:ext>
              </a:extLst>
            </p:cNvPr>
            <p:cNvSpPr txBox="1"/>
            <p:nvPr/>
          </p:nvSpPr>
          <p:spPr>
            <a:xfrm>
              <a:off x="1553435" y="3531946"/>
              <a:ext cx="2472760" cy="646331"/>
            </a:xfrm>
            <a:prstGeom prst="rect">
              <a:avLst/>
            </a:prstGeom>
            <a:noFill/>
          </p:spPr>
          <p:txBody>
            <a:bodyPr wrap="square" rtlCol="0">
              <a:spAutoFit/>
            </a:bodyPr>
            <a:lstStyle/>
            <a:p>
              <a:r>
                <a:rPr lang="en-US" dirty="0">
                  <a:solidFill>
                    <a:schemeClr val="bg1"/>
                  </a:solidFill>
                </a:rPr>
                <a:t>Small enterprises (10-49 employees) </a:t>
              </a:r>
              <a:endParaRPr lang="en-GB" dirty="0">
                <a:solidFill>
                  <a:schemeClr val="bg1"/>
                </a:solidFill>
              </a:endParaRPr>
            </a:p>
          </p:txBody>
        </p:sp>
        <p:sp>
          <p:nvSpPr>
            <p:cNvPr id="32" name="TextBox 31">
              <a:extLst>
                <a:ext uri="{FF2B5EF4-FFF2-40B4-BE49-F238E27FC236}">
                  <a16:creationId xmlns:a16="http://schemas.microsoft.com/office/drawing/2014/main" id="{AFF09E2D-2E83-480F-47BB-978BEF5BA8D3}"/>
                </a:ext>
              </a:extLst>
            </p:cNvPr>
            <p:cNvSpPr txBox="1"/>
            <p:nvPr/>
          </p:nvSpPr>
          <p:spPr>
            <a:xfrm>
              <a:off x="1553435" y="4482338"/>
              <a:ext cx="2472760" cy="923330"/>
            </a:xfrm>
            <a:prstGeom prst="rect">
              <a:avLst/>
            </a:prstGeom>
            <a:noFill/>
          </p:spPr>
          <p:txBody>
            <a:bodyPr wrap="square" rtlCol="0">
              <a:spAutoFit/>
            </a:bodyPr>
            <a:lstStyle/>
            <a:p>
              <a:r>
                <a:rPr lang="en-US" dirty="0">
                  <a:solidFill>
                    <a:schemeClr val="bg1"/>
                  </a:solidFill>
                </a:rPr>
                <a:t>Medium enterprises (50-249 employees) </a:t>
              </a:r>
              <a:endParaRPr lang="en-GB" dirty="0">
                <a:solidFill>
                  <a:schemeClr val="bg1"/>
                </a:solidFill>
              </a:endParaRPr>
            </a:p>
          </p:txBody>
        </p:sp>
        <p:sp>
          <p:nvSpPr>
            <p:cNvPr id="33" name="TextBox 32">
              <a:extLst>
                <a:ext uri="{FF2B5EF4-FFF2-40B4-BE49-F238E27FC236}">
                  <a16:creationId xmlns:a16="http://schemas.microsoft.com/office/drawing/2014/main" id="{FE3E02B1-3473-7969-88CA-45C519AEFF2F}"/>
                </a:ext>
              </a:extLst>
            </p:cNvPr>
            <p:cNvSpPr txBox="1"/>
            <p:nvPr/>
          </p:nvSpPr>
          <p:spPr>
            <a:xfrm>
              <a:off x="1553435" y="5673737"/>
              <a:ext cx="2472760" cy="646331"/>
            </a:xfrm>
            <a:prstGeom prst="rect">
              <a:avLst/>
            </a:prstGeom>
            <a:noFill/>
          </p:spPr>
          <p:txBody>
            <a:bodyPr wrap="square" rtlCol="0">
              <a:spAutoFit/>
            </a:bodyPr>
            <a:lstStyle/>
            <a:p>
              <a:r>
                <a:rPr lang="en-US" dirty="0">
                  <a:solidFill>
                    <a:schemeClr val="bg1"/>
                  </a:solidFill>
                </a:rPr>
                <a:t>Large enterprises (250+ employees) </a:t>
              </a:r>
              <a:endParaRPr lang="en-GB" dirty="0">
                <a:solidFill>
                  <a:schemeClr val="bg1"/>
                </a:solidFill>
              </a:endParaRPr>
            </a:p>
          </p:txBody>
        </p:sp>
        <p:grpSp>
          <p:nvGrpSpPr>
            <p:cNvPr id="38" name="Group 37">
              <a:extLst>
                <a:ext uri="{FF2B5EF4-FFF2-40B4-BE49-F238E27FC236}">
                  <a16:creationId xmlns:a16="http://schemas.microsoft.com/office/drawing/2014/main" id="{3C167A27-3FA9-4E2B-2B93-452DFC663247}"/>
                </a:ext>
              </a:extLst>
            </p:cNvPr>
            <p:cNvGrpSpPr/>
            <p:nvPr/>
          </p:nvGrpSpPr>
          <p:grpSpPr>
            <a:xfrm>
              <a:off x="377402" y="4530751"/>
              <a:ext cx="1188438" cy="762393"/>
              <a:chOff x="377402" y="4530751"/>
              <a:chExt cx="1188438" cy="762393"/>
            </a:xfrm>
          </p:grpSpPr>
          <p:grpSp>
            <p:nvGrpSpPr>
              <p:cNvPr id="29" name="Group 28">
                <a:extLst>
                  <a:ext uri="{FF2B5EF4-FFF2-40B4-BE49-F238E27FC236}">
                    <a16:creationId xmlns:a16="http://schemas.microsoft.com/office/drawing/2014/main" id="{557C46C8-269D-F3F0-D25B-94924D388606}"/>
                  </a:ext>
                </a:extLst>
              </p:cNvPr>
              <p:cNvGrpSpPr/>
              <p:nvPr/>
            </p:nvGrpSpPr>
            <p:grpSpPr>
              <a:xfrm>
                <a:off x="609599" y="4530751"/>
                <a:ext cx="956241" cy="762393"/>
                <a:chOff x="150627" y="3848100"/>
                <a:chExt cx="956241" cy="762393"/>
              </a:xfrm>
              <a:solidFill>
                <a:schemeClr val="bg1"/>
              </a:solidFill>
            </p:grpSpPr>
            <p:pic>
              <p:nvPicPr>
                <p:cNvPr id="27" name="Graphic 26" descr="Building outline">
                  <a:extLst>
                    <a:ext uri="{FF2B5EF4-FFF2-40B4-BE49-F238E27FC236}">
                      <a16:creationId xmlns:a16="http://schemas.microsoft.com/office/drawing/2014/main" id="{CE952753-19F4-B045-7492-2A1F55E53710}"/>
                    </a:ext>
                  </a:extLst>
                </p:cNvPr>
                <p:cNvPicPr>
                  <a:picLocks noChangeAspect="1"/>
                </p:cNvPicPr>
                <p:nvPr/>
              </p:nvPicPr>
              <p:blipFill>
                <a:blip r:embed="rId6">
                  <a:extLst>
                    <a:ext uri="{28A0092B-C50C-407E-A947-70E740481C1C}">
                      <a14:useLocalDpi xmlns:a14="http://schemas.microsoft.com/office/drawing/2010/main" val="0"/>
                    </a:ext>
                    <a:ext uri="{96DAC541-7B7A-43D3-8B79-37D633B846F1}">
                      <asvg:svgBlip xmlns:asvg="http://schemas.microsoft.com/office/drawing/2016/SVG/main" r:embed="rId7"/>
                    </a:ext>
                  </a:extLst>
                </a:blip>
                <a:stretch>
                  <a:fillRect/>
                </a:stretch>
              </p:blipFill>
              <p:spPr>
                <a:xfrm>
                  <a:off x="150627" y="3848100"/>
                  <a:ext cx="762393" cy="762393"/>
                </a:xfrm>
                <a:prstGeom prst="rect">
                  <a:avLst/>
                </a:prstGeom>
              </p:spPr>
            </p:pic>
            <p:pic>
              <p:nvPicPr>
                <p:cNvPr id="28" name="Graphic 27" descr="Building outline">
                  <a:extLst>
                    <a:ext uri="{FF2B5EF4-FFF2-40B4-BE49-F238E27FC236}">
                      <a16:creationId xmlns:a16="http://schemas.microsoft.com/office/drawing/2014/main" id="{9D3209E5-B484-5677-5361-88A79B212E7E}"/>
                    </a:ext>
                  </a:extLst>
                </p:cNvPr>
                <p:cNvPicPr>
                  <a:picLocks noChangeAspect="1"/>
                </p:cNvPicPr>
                <p:nvPr/>
              </p:nvPicPr>
              <p:blipFill>
                <a:blip r:embed="rId6">
                  <a:extLst>
                    <a:ext uri="{28A0092B-C50C-407E-A947-70E740481C1C}">
                      <a14:useLocalDpi xmlns:a14="http://schemas.microsoft.com/office/drawing/2010/main" val="0"/>
                    </a:ext>
                    <a:ext uri="{96DAC541-7B7A-43D3-8B79-37D633B846F1}">
                      <asvg:svgBlip xmlns:asvg="http://schemas.microsoft.com/office/drawing/2016/SVG/main" r:embed="rId7"/>
                    </a:ext>
                  </a:extLst>
                </a:blip>
                <a:stretch>
                  <a:fillRect/>
                </a:stretch>
              </p:blipFill>
              <p:spPr>
                <a:xfrm>
                  <a:off x="533595" y="4021271"/>
                  <a:ext cx="573273" cy="573273"/>
                </a:xfrm>
                <a:prstGeom prst="rect">
                  <a:avLst/>
                </a:prstGeom>
              </p:spPr>
            </p:pic>
          </p:grpSp>
          <p:pic>
            <p:nvPicPr>
              <p:cNvPr id="35" name="Graphic 34" descr="Building outline">
                <a:extLst>
                  <a:ext uri="{FF2B5EF4-FFF2-40B4-BE49-F238E27FC236}">
                    <a16:creationId xmlns:a16="http://schemas.microsoft.com/office/drawing/2014/main" id="{00E8E6C5-E8E3-4F06-32F2-AD90859E1507}"/>
                  </a:ext>
                </a:extLst>
              </p:cNvPr>
              <p:cNvPicPr>
                <a:picLocks noChangeAspect="1"/>
              </p:cNvPicPr>
              <p:nvPr/>
            </p:nvPicPr>
            <p:blipFill>
              <a:blip r:embed="rId6">
                <a:extLst>
                  <a:ext uri="{28A0092B-C50C-407E-A947-70E740481C1C}">
                    <a14:useLocalDpi xmlns:a14="http://schemas.microsoft.com/office/drawing/2010/main" val="0"/>
                  </a:ext>
                  <a:ext uri="{96DAC541-7B7A-43D3-8B79-37D633B846F1}">
                    <asvg:svgBlip xmlns:asvg="http://schemas.microsoft.com/office/drawing/2016/SVG/main" r:embed="rId7"/>
                  </a:ext>
                </a:extLst>
              </a:blip>
              <a:stretch>
                <a:fillRect/>
              </a:stretch>
            </p:blipFill>
            <p:spPr>
              <a:xfrm>
                <a:off x="377402" y="4689789"/>
                <a:ext cx="573273" cy="573273"/>
              </a:xfrm>
              <a:prstGeom prst="rect">
                <a:avLst/>
              </a:prstGeom>
            </p:spPr>
          </p:pic>
        </p:grpSp>
        <p:grpSp>
          <p:nvGrpSpPr>
            <p:cNvPr id="37" name="Group 36">
              <a:extLst>
                <a:ext uri="{FF2B5EF4-FFF2-40B4-BE49-F238E27FC236}">
                  <a16:creationId xmlns:a16="http://schemas.microsoft.com/office/drawing/2014/main" id="{8BCFC6EE-FE87-81D0-89A2-6A3B1B3155F0}"/>
                </a:ext>
              </a:extLst>
            </p:cNvPr>
            <p:cNvGrpSpPr/>
            <p:nvPr/>
          </p:nvGrpSpPr>
          <p:grpSpPr>
            <a:xfrm>
              <a:off x="475212" y="3430379"/>
              <a:ext cx="992818" cy="774673"/>
              <a:chOff x="377402" y="3430379"/>
              <a:chExt cx="992818" cy="774673"/>
            </a:xfrm>
          </p:grpSpPr>
          <p:pic>
            <p:nvPicPr>
              <p:cNvPr id="24" name="Graphic 23" descr="Building outline">
                <a:extLst>
                  <a:ext uri="{FF2B5EF4-FFF2-40B4-BE49-F238E27FC236}">
                    <a16:creationId xmlns:a16="http://schemas.microsoft.com/office/drawing/2014/main" id="{B9E9C3ED-8B81-7AC2-9CC0-B4170E3E6CD7}"/>
                  </a:ext>
                </a:extLst>
              </p:cNvPr>
              <p:cNvPicPr>
                <a:picLocks noChangeAspect="1"/>
              </p:cNvPicPr>
              <p:nvPr/>
            </p:nvPicPr>
            <p:blipFill>
              <a:blip r:embed="rId6">
                <a:extLst>
                  <a:ext uri="{28A0092B-C50C-407E-A947-70E740481C1C}">
                    <a14:useLocalDpi xmlns:a14="http://schemas.microsoft.com/office/drawing/2010/main" val="0"/>
                  </a:ext>
                  <a:ext uri="{96DAC541-7B7A-43D3-8B79-37D633B846F1}">
                    <asvg:svgBlip xmlns:asvg="http://schemas.microsoft.com/office/drawing/2016/SVG/main" r:embed="rId7"/>
                  </a:ext>
                </a:extLst>
              </a:blip>
              <a:stretch>
                <a:fillRect/>
              </a:stretch>
            </p:blipFill>
            <p:spPr>
              <a:xfrm>
                <a:off x="609599" y="3430379"/>
                <a:ext cx="760621" cy="760621"/>
              </a:xfrm>
              <a:prstGeom prst="rect">
                <a:avLst/>
              </a:prstGeom>
            </p:spPr>
          </p:pic>
          <p:pic>
            <p:nvPicPr>
              <p:cNvPr id="36" name="Graphic 35" descr="Building outline">
                <a:extLst>
                  <a:ext uri="{FF2B5EF4-FFF2-40B4-BE49-F238E27FC236}">
                    <a16:creationId xmlns:a16="http://schemas.microsoft.com/office/drawing/2014/main" id="{725DF32D-DDEA-D9CE-E8A4-5F0FD1C13ED6}"/>
                  </a:ext>
                </a:extLst>
              </p:cNvPr>
              <p:cNvPicPr>
                <a:picLocks noChangeAspect="1"/>
              </p:cNvPicPr>
              <p:nvPr/>
            </p:nvPicPr>
            <p:blipFill>
              <a:blip r:embed="rId6">
                <a:extLst>
                  <a:ext uri="{28A0092B-C50C-407E-A947-70E740481C1C}">
                    <a14:useLocalDpi xmlns:a14="http://schemas.microsoft.com/office/drawing/2010/main" val="0"/>
                  </a:ext>
                  <a:ext uri="{96DAC541-7B7A-43D3-8B79-37D633B846F1}">
                    <asvg:svgBlip xmlns:asvg="http://schemas.microsoft.com/office/drawing/2016/SVG/main" r:embed="rId7"/>
                  </a:ext>
                </a:extLst>
              </a:blip>
              <a:stretch>
                <a:fillRect/>
              </a:stretch>
            </p:blipFill>
            <p:spPr>
              <a:xfrm>
                <a:off x="377402" y="3631779"/>
                <a:ext cx="573273" cy="573273"/>
              </a:xfrm>
              <a:prstGeom prst="rect">
                <a:avLst/>
              </a:prstGeom>
            </p:spPr>
          </p:pic>
        </p:grpSp>
        <p:pic>
          <p:nvPicPr>
            <p:cNvPr id="39" name="Graphic 38" descr="Building outline">
              <a:extLst>
                <a:ext uri="{FF2B5EF4-FFF2-40B4-BE49-F238E27FC236}">
                  <a16:creationId xmlns:a16="http://schemas.microsoft.com/office/drawing/2014/main" id="{5C5A82D1-1148-9CD4-E7B9-FFB22921E273}"/>
                </a:ext>
              </a:extLst>
            </p:cNvPr>
            <p:cNvPicPr>
              <a:picLocks noChangeAspect="1"/>
            </p:cNvPicPr>
            <p:nvPr/>
          </p:nvPicPr>
          <p:blipFill>
            <a:blip r:embed="rId6">
              <a:extLst>
                <a:ext uri="{28A0092B-C50C-407E-A947-70E740481C1C}">
                  <a14:useLocalDpi xmlns:a14="http://schemas.microsoft.com/office/drawing/2010/main" val="0"/>
                </a:ext>
                <a:ext uri="{96DAC541-7B7A-43D3-8B79-37D633B846F1}">
                  <asvg:svgBlip xmlns:asvg="http://schemas.microsoft.com/office/drawing/2016/SVG/main" r:embed="rId7"/>
                </a:ext>
              </a:extLst>
            </a:blip>
            <a:stretch>
              <a:fillRect/>
            </a:stretch>
          </p:blipFill>
          <p:spPr>
            <a:xfrm>
              <a:off x="591311" y="2460553"/>
              <a:ext cx="760621" cy="760621"/>
            </a:xfrm>
            <a:prstGeom prst="rect">
              <a:avLst/>
            </a:prstGeom>
          </p:spPr>
        </p:pic>
        <p:sp>
          <p:nvSpPr>
            <p:cNvPr id="40" name="TextBox 39">
              <a:extLst>
                <a:ext uri="{FF2B5EF4-FFF2-40B4-BE49-F238E27FC236}">
                  <a16:creationId xmlns:a16="http://schemas.microsoft.com/office/drawing/2014/main" id="{77A065CC-91D6-DBDA-BC0C-DF2CBE8E5CD4}"/>
                </a:ext>
              </a:extLst>
            </p:cNvPr>
            <p:cNvSpPr txBox="1"/>
            <p:nvPr/>
          </p:nvSpPr>
          <p:spPr>
            <a:xfrm>
              <a:off x="1565840" y="1840468"/>
              <a:ext cx="2472760" cy="369332"/>
            </a:xfrm>
            <a:prstGeom prst="rect">
              <a:avLst/>
            </a:prstGeom>
            <a:noFill/>
          </p:spPr>
          <p:txBody>
            <a:bodyPr wrap="square" rtlCol="0">
              <a:spAutoFit/>
            </a:bodyPr>
            <a:lstStyle/>
            <a:p>
              <a:r>
                <a:rPr lang="en-US" dirty="0">
                  <a:solidFill>
                    <a:schemeClr val="bg1"/>
                  </a:solidFill>
                </a:rPr>
                <a:t>Sole trader</a:t>
              </a:r>
              <a:endParaRPr lang="en-GB" dirty="0">
                <a:solidFill>
                  <a:schemeClr val="bg1"/>
                </a:solidFill>
              </a:endParaRPr>
            </a:p>
          </p:txBody>
        </p:sp>
      </p:grpSp>
      <p:sp>
        <p:nvSpPr>
          <p:cNvPr id="43" name="TextBox 42">
            <a:extLst>
              <a:ext uri="{FF2B5EF4-FFF2-40B4-BE49-F238E27FC236}">
                <a16:creationId xmlns:a16="http://schemas.microsoft.com/office/drawing/2014/main" id="{F101C31D-253A-2D0D-826B-86C1B02DE9CC}"/>
              </a:ext>
            </a:extLst>
          </p:cNvPr>
          <p:cNvSpPr txBox="1"/>
          <p:nvPr/>
        </p:nvSpPr>
        <p:spPr>
          <a:xfrm>
            <a:off x="8400315" y="1329554"/>
            <a:ext cx="3878480" cy="1477328"/>
          </a:xfrm>
          <a:prstGeom prst="rect">
            <a:avLst/>
          </a:prstGeom>
          <a:noFill/>
        </p:spPr>
        <p:txBody>
          <a:bodyPr wrap="square" rtlCol="0">
            <a:spAutoFit/>
          </a:bodyPr>
          <a:lstStyle/>
          <a:p>
            <a:r>
              <a:rPr lang="en-US" dirty="0">
                <a:solidFill>
                  <a:srgbClr val="00AFD7"/>
                </a:solidFill>
              </a:rPr>
              <a:t>135</a:t>
            </a:r>
            <a:r>
              <a:rPr lang="en-US" dirty="0">
                <a:solidFill>
                  <a:srgbClr val="00AED6"/>
                </a:solidFill>
              </a:rPr>
              <a:t> </a:t>
            </a:r>
            <a:r>
              <a:rPr lang="en-US" dirty="0">
                <a:solidFill>
                  <a:schemeClr val="bg1"/>
                </a:solidFill>
              </a:rPr>
              <a:t>Sole traders 31%</a:t>
            </a:r>
          </a:p>
          <a:p>
            <a:r>
              <a:rPr lang="en-US" dirty="0">
                <a:solidFill>
                  <a:srgbClr val="F089B1"/>
                </a:solidFill>
              </a:rPr>
              <a:t>172</a:t>
            </a:r>
            <a:r>
              <a:rPr lang="en-US" dirty="0">
                <a:solidFill>
                  <a:srgbClr val="00AED6"/>
                </a:solidFill>
              </a:rPr>
              <a:t> </a:t>
            </a:r>
            <a:r>
              <a:rPr lang="en-US" dirty="0">
                <a:solidFill>
                  <a:schemeClr val="bg1"/>
                </a:solidFill>
              </a:rPr>
              <a:t>Microenterprises 39%</a:t>
            </a:r>
          </a:p>
          <a:p>
            <a:r>
              <a:rPr lang="en-US" dirty="0">
                <a:solidFill>
                  <a:srgbClr val="EA5472"/>
                </a:solidFill>
              </a:rPr>
              <a:t>45</a:t>
            </a:r>
            <a:r>
              <a:rPr lang="en-US" dirty="0">
                <a:solidFill>
                  <a:srgbClr val="00AED6"/>
                </a:solidFill>
              </a:rPr>
              <a:t> </a:t>
            </a:r>
            <a:r>
              <a:rPr lang="en-US" dirty="0">
                <a:solidFill>
                  <a:schemeClr val="bg1"/>
                </a:solidFill>
              </a:rPr>
              <a:t>Small enterprises 10%</a:t>
            </a:r>
          </a:p>
          <a:p>
            <a:r>
              <a:rPr lang="en-US" dirty="0">
                <a:solidFill>
                  <a:srgbClr val="00B0AD"/>
                </a:solidFill>
              </a:rPr>
              <a:t>20</a:t>
            </a:r>
            <a:r>
              <a:rPr lang="en-US" dirty="0">
                <a:solidFill>
                  <a:srgbClr val="00AED6"/>
                </a:solidFill>
              </a:rPr>
              <a:t> </a:t>
            </a:r>
            <a:r>
              <a:rPr lang="en-US" dirty="0">
                <a:solidFill>
                  <a:schemeClr val="bg1"/>
                </a:solidFill>
              </a:rPr>
              <a:t>Medium enterprises 5%</a:t>
            </a:r>
          </a:p>
          <a:p>
            <a:r>
              <a:rPr lang="en-US" dirty="0">
                <a:solidFill>
                  <a:srgbClr val="6AB651"/>
                </a:solidFill>
              </a:rPr>
              <a:t>7</a:t>
            </a:r>
            <a:r>
              <a:rPr lang="en-US" dirty="0">
                <a:solidFill>
                  <a:srgbClr val="00AED6"/>
                </a:solidFill>
              </a:rPr>
              <a:t> </a:t>
            </a:r>
            <a:r>
              <a:rPr lang="en-US" dirty="0">
                <a:solidFill>
                  <a:schemeClr val="bg1"/>
                </a:solidFill>
              </a:rPr>
              <a:t>Large enterprises 2%</a:t>
            </a:r>
            <a:endParaRPr lang="en-GB" dirty="0">
              <a:solidFill>
                <a:schemeClr val="bg1"/>
              </a:solidFill>
            </a:endParaRPr>
          </a:p>
        </p:txBody>
      </p:sp>
      <p:sp>
        <p:nvSpPr>
          <p:cNvPr id="4" name="Title 4">
            <a:extLst>
              <a:ext uri="{FF2B5EF4-FFF2-40B4-BE49-F238E27FC236}">
                <a16:creationId xmlns:a16="http://schemas.microsoft.com/office/drawing/2014/main" id="{A4EB2370-A779-9CCE-B6FB-F56EB07C8C81}"/>
              </a:ext>
            </a:extLst>
          </p:cNvPr>
          <p:cNvSpPr>
            <a:spLocks noGrp="1"/>
          </p:cNvSpPr>
          <p:nvPr>
            <p:ph type="title"/>
          </p:nvPr>
        </p:nvSpPr>
        <p:spPr>
          <a:xfrm>
            <a:off x="685800" y="504675"/>
            <a:ext cx="10447618" cy="787400"/>
          </a:xfrm>
        </p:spPr>
        <p:txBody>
          <a:bodyPr/>
          <a:lstStyle/>
          <a:p>
            <a:r>
              <a:rPr lang="en-US" sz="2800" b="0" dirty="0">
                <a:solidFill>
                  <a:srgbClr val="00AED6"/>
                </a:solidFill>
                <a:latin typeface="+mn-lt"/>
              </a:rPr>
              <a:t>Businesses in the region</a:t>
            </a:r>
            <a:br>
              <a:rPr lang="en-US" sz="2800" b="0" dirty="0">
                <a:solidFill>
                  <a:srgbClr val="00AED6"/>
                </a:solidFill>
                <a:latin typeface="+mn-lt"/>
              </a:rPr>
            </a:br>
            <a:r>
              <a:rPr lang="en-US" sz="2800" b="0" dirty="0">
                <a:solidFill>
                  <a:schemeClr val="bg1"/>
                </a:solidFill>
                <a:latin typeface="+mn-lt"/>
              </a:rPr>
              <a:t>South Yorkshire</a:t>
            </a:r>
            <a:br>
              <a:rPr lang="en-GB" sz="5400" dirty="0">
                <a:solidFill>
                  <a:schemeClr val="bg1"/>
                </a:solidFill>
              </a:rPr>
            </a:br>
            <a:endParaRPr lang="en-GB" dirty="0"/>
          </a:p>
        </p:txBody>
      </p:sp>
      <p:graphicFrame>
        <p:nvGraphicFramePr>
          <p:cNvPr id="5" name="Chart 4">
            <a:extLst>
              <a:ext uri="{FF2B5EF4-FFF2-40B4-BE49-F238E27FC236}">
                <a16:creationId xmlns:a16="http://schemas.microsoft.com/office/drawing/2014/main" id="{A0851F6E-AB40-AFDA-DB59-E99F997029BB}"/>
              </a:ext>
            </a:extLst>
          </p:cNvPr>
          <p:cNvGraphicFramePr>
            <a:graphicFrameLocks/>
          </p:cNvGraphicFramePr>
          <p:nvPr>
            <p:extLst>
              <p:ext uri="{D42A27DB-BD31-4B8C-83A1-F6EECF244321}">
                <p14:modId xmlns:p14="http://schemas.microsoft.com/office/powerpoint/2010/main" val="3996059043"/>
              </p:ext>
            </p:extLst>
          </p:nvPr>
        </p:nvGraphicFramePr>
        <p:xfrm>
          <a:off x="5707715" y="2826230"/>
          <a:ext cx="5641549" cy="3668674"/>
        </p:xfrm>
        <a:graphic>
          <a:graphicData uri="http://schemas.openxmlformats.org/drawingml/2006/chart">
            <c:chart xmlns:c="http://schemas.openxmlformats.org/drawingml/2006/chart" xmlns:r="http://schemas.openxmlformats.org/officeDocument/2006/relationships" r:id="rId8"/>
          </a:graphicData>
        </a:graphic>
      </p:graphicFrame>
    </p:spTree>
    <p:extLst>
      <p:ext uri="{BB962C8B-B14F-4D97-AF65-F5344CB8AC3E}">
        <p14:creationId xmlns:p14="http://schemas.microsoft.com/office/powerpoint/2010/main" val="346971244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lide Number Placeholder 2">
            <a:extLst>
              <a:ext uri="{FF2B5EF4-FFF2-40B4-BE49-F238E27FC236}">
                <a16:creationId xmlns:a16="http://schemas.microsoft.com/office/drawing/2014/main" id="{751D8A60-9CED-46FF-B0F6-998685E73AD0}"/>
              </a:ext>
            </a:extLst>
          </p:cNvPr>
          <p:cNvSpPr>
            <a:spLocks noGrp="1"/>
          </p:cNvSpPr>
          <p:nvPr>
            <p:ph type="sldNum" sz="quarter" idx="11"/>
          </p:nvPr>
        </p:nvSpPr>
        <p:spPr/>
        <p:txBody>
          <a:bodyPr/>
          <a:lstStyle/>
          <a:p>
            <a:pPr marL="25400" marR="0" lvl="0" indent="0" algn="l" defTabSz="914400" rtl="0" eaLnBrk="1" fontAlgn="auto" latinLnBrk="0" hangingPunct="1">
              <a:lnSpc>
                <a:spcPts val="2090"/>
              </a:lnSpc>
              <a:spcBef>
                <a:spcPts val="0"/>
              </a:spcBef>
              <a:spcAft>
                <a:spcPts val="0"/>
              </a:spcAft>
              <a:buClrTx/>
              <a:buSzTx/>
              <a:buFontTx/>
              <a:buNone/>
              <a:tabLst/>
              <a:defRPr/>
            </a:pPr>
            <a:fld id="{81D60167-4931-47E6-BA6A-407CBD079E47}" type="slidenum">
              <a:rPr kumimoji="0" lang="en-GB" sz="1800" b="0" i="0" u="none" strike="noStrike" kern="1200" cap="none" spc="0" normalizeH="0" baseline="0" noProof="0" smtClean="0">
                <a:ln>
                  <a:noFill/>
                </a:ln>
                <a:solidFill>
                  <a:prstClr val="white"/>
                </a:solidFill>
                <a:effectLst/>
                <a:uLnTx/>
                <a:uFillTx/>
                <a:latin typeface="Poppins"/>
                <a:ea typeface="+mn-ea"/>
                <a:cs typeface="Arial"/>
              </a:rPr>
              <a:pPr marL="25400" marR="0" lvl="0" indent="0" algn="l" defTabSz="914400" rtl="0" eaLnBrk="1" fontAlgn="auto" latinLnBrk="0" hangingPunct="1">
                <a:lnSpc>
                  <a:spcPts val="2090"/>
                </a:lnSpc>
                <a:spcBef>
                  <a:spcPts val="0"/>
                </a:spcBef>
                <a:spcAft>
                  <a:spcPts val="0"/>
                </a:spcAft>
                <a:buClrTx/>
                <a:buSzTx/>
                <a:buFontTx/>
                <a:buNone/>
                <a:tabLst/>
                <a:defRPr/>
              </a:pPr>
              <a:t>5</a:t>
            </a:fld>
            <a:endParaRPr kumimoji="0" lang="en-GB" sz="1800" b="0" i="0" u="none" strike="noStrike" kern="1200" cap="none" spc="0" normalizeH="0" baseline="0" noProof="0" dirty="0">
              <a:ln>
                <a:noFill/>
              </a:ln>
              <a:solidFill>
                <a:prstClr val="white"/>
              </a:solidFill>
              <a:effectLst/>
              <a:uLnTx/>
              <a:uFillTx/>
              <a:latin typeface="Poppins"/>
              <a:ea typeface="+mn-ea"/>
              <a:cs typeface="Arial"/>
            </a:endParaRPr>
          </a:p>
        </p:txBody>
      </p:sp>
      <p:sp>
        <p:nvSpPr>
          <p:cNvPr id="5" name="TextBox 4">
            <a:extLst>
              <a:ext uri="{FF2B5EF4-FFF2-40B4-BE49-F238E27FC236}">
                <a16:creationId xmlns:a16="http://schemas.microsoft.com/office/drawing/2014/main" id="{F622175F-B3D7-BFAF-963B-4AF53BFA2E58}"/>
              </a:ext>
            </a:extLst>
          </p:cNvPr>
          <p:cNvSpPr txBox="1"/>
          <p:nvPr/>
        </p:nvSpPr>
        <p:spPr>
          <a:xfrm rot="16200000">
            <a:off x="-462518" y="4771618"/>
            <a:ext cx="2209800" cy="523220"/>
          </a:xfrm>
          <a:prstGeom prst="rect">
            <a:avLst/>
          </a:prstGeom>
          <a:noFill/>
        </p:spPr>
        <p:txBody>
          <a:bodyPr wrap="square" rtlCol="0">
            <a:spAutoFit/>
          </a:bodyPr>
          <a:lstStyle/>
          <a:p>
            <a:r>
              <a:rPr lang="en-US" sz="1400" dirty="0">
                <a:solidFill>
                  <a:srgbClr val="00AFD7"/>
                </a:solidFill>
              </a:rPr>
              <a:t>Cumulative Employee</a:t>
            </a:r>
          </a:p>
          <a:p>
            <a:r>
              <a:rPr lang="en-US" sz="1400" dirty="0">
                <a:solidFill>
                  <a:srgbClr val="00AFD7"/>
                </a:solidFill>
              </a:rPr>
              <a:t>growth</a:t>
            </a:r>
            <a:endParaRPr lang="en-GB" sz="1400" dirty="0">
              <a:solidFill>
                <a:srgbClr val="00AFD7"/>
              </a:solidFill>
            </a:endParaRPr>
          </a:p>
        </p:txBody>
      </p:sp>
      <p:sp>
        <p:nvSpPr>
          <p:cNvPr id="19" name="Rectangle 18">
            <a:extLst>
              <a:ext uri="{FF2B5EF4-FFF2-40B4-BE49-F238E27FC236}">
                <a16:creationId xmlns:a16="http://schemas.microsoft.com/office/drawing/2014/main" id="{4D0400E3-DB01-8297-19FB-7F2DBA36BEAF}"/>
              </a:ext>
            </a:extLst>
          </p:cNvPr>
          <p:cNvSpPr/>
          <p:nvPr/>
        </p:nvSpPr>
        <p:spPr>
          <a:xfrm>
            <a:off x="7696200" y="0"/>
            <a:ext cx="4495800"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7" name="TextBox 6">
            <a:extLst>
              <a:ext uri="{FF2B5EF4-FFF2-40B4-BE49-F238E27FC236}">
                <a16:creationId xmlns:a16="http://schemas.microsoft.com/office/drawing/2014/main" id="{C25B8922-5D3F-F584-6A1A-98253F37E1BC}"/>
              </a:ext>
            </a:extLst>
          </p:cNvPr>
          <p:cNvSpPr txBox="1"/>
          <p:nvPr/>
        </p:nvSpPr>
        <p:spPr>
          <a:xfrm rot="16200000">
            <a:off x="-472926" y="2485618"/>
            <a:ext cx="2209800" cy="523220"/>
          </a:xfrm>
          <a:prstGeom prst="rect">
            <a:avLst/>
          </a:prstGeom>
          <a:noFill/>
        </p:spPr>
        <p:txBody>
          <a:bodyPr wrap="square" rtlCol="0">
            <a:spAutoFit/>
          </a:bodyPr>
          <a:lstStyle/>
          <a:p>
            <a:r>
              <a:rPr lang="en-US" sz="1400" dirty="0">
                <a:solidFill>
                  <a:srgbClr val="00AFD7"/>
                </a:solidFill>
              </a:rPr>
              <a:t>Cumulative Company</a:t>
            </a:r>
          </a:p>
          <a:p>
            <a:r>
              <a:rPr lang="en-US" sz="1400" dirty="0">
                <a:solidFill>
                  <a:srgbClr val="00AFD7"/>
                </a:solidFill>
              </a:rPr>
              <a:t>growth</a:t>
            </a:r>
            <a:endParaRPr lang="en-GB" sz="1400" dirty="0">
              <a:solidFill>
                <a:srgbClr val="00AFD7"/>
              </a:solidFill>
            </a:endParaRPr>
          </a:p>
        </p:txBody>
      </p:sp>
      <p:sp>
        <p:nvSpPr>
          <p:cNvPr id="10" name="TextBox 9">
            <a:extLst>
              <a:ext uri="{FF2B5EF4-FFF2-40B4-BE49-F238E27FC236}">
                <a16:creationId xmlns:a16="http://schemas.microsoft.com/office/drawing/2014/main" id="{918A4914-F2E2-3444-8E7D-C35D753ED3BF}"/>
              </a:ext>
            </a:extLst>
          </p:cNvPr>
          <p:cNvSpPr txBox="1"/>
          <p:nvPr/>
        </p:nvSpPr>
        <p:spPr>
          <a:xfrm>
            <a:off x="4869835" y="1524000"/>
            <a:ext cx="2647384" cy="2031325"/>
          </a:xfrm>
          <a:prstGeom prst="rect">
            <a:avLst/>
          </a:prstGeom>
          <a:noFill/>
        </p:spPr>
        <p:txBody>
          <a:bodyPr wrap="square" rtlCol="0">
            <a:spAutoFit/>
          </a:bodyPr>
          <a:lstStyle/>
          <a:p>
            <a:r>
              <a:rPr lang="en-US" sz="1400" dirty="0">
                <a:solidFill>
                  <a:srgbClr val="00AFD7"/>
                </a:solidFill>
              </a:rPr>
              <a:t>There has been a total cumulative growth of S&amp;PA companies within South Yorkshire of 215 (95%) since 2015. Each year the area has seen a  progressive increase in S&amp;PA companies operating in the region.</a:t>
            </a:r>
            <a:endParaRPr lang="en-GB" sz="1400" dirty="0">
              <a:solidFill>
                <a:srgbClr val="00AFD7"/>
              </a:solidFill>
            </a:endParaRPr>
          </a:p>
        </p:txBody>
      </p:sp>
      <p:sp>
        <p:nvSpPr>
          <p:cNvPr id="11" name="TextBox 10">
            <a:extLst>
              <a:ext uri="{FF2B5EF4-FFF2-40B4-BE49-F238E27FC236}">
                <a16:creationId xmlns:a16="http://schemas.microsoft.com/office/drawing/2014/main" id="{0C619402-B248-97D3-F35E-CE6222BA062D}"/>
              </a:ext>
            </a:extLst>
          </p:cNvPr>
          <p:cNvSpPr txBox="1"/>
          <p:nvPr/>
        </p:nvSpPr>
        <p:spPr>
          <a:xfrm>
            <a:off x="4869835" y="3657600"/>
            <a:ext cx="2647384" cy="2462213"/>
          </a:xfrm>
          <a:prstGeom prst="rect">
            <a:avLst/>
          </a:prstGeom>
          <a:noFill/>
        </p:spPr>
        <p:txBody>
          <a:bodyPr wrap="square" rtlCol="0">
            <a:spAutoFit/>
          </a:bodyPr>
          <a:lstStyle/>
          <a:p>
            <a:r>
              <a:rPr lang="en-US" sz="1400" dirty="0">
                <a:solidFill>
                  <a:srgbClr val="00AFD7"/>
                </a:solidFill>
              </a:rPr>
              <a:t>There was a steep increase in the number of S&amp;PA employees within South Yorkshire in 2018, with employee numbers since falling, but remaining above pre-2018 numbers. There were no new large businesses incorporated in South Yorkshire within the S&amp;PA sector during 2018.</a:t>
            </a:r>
            <a:endParaRPr lang="en-GB" sz="1400" dirty="0">
              <a:solidFill>
                <a:srgbClr val="00AFD7"/>
              </a:solidFill>
            </a:endParaRPr>
          </a:p>
        </p:txBody>
      </p:sp>
      <p:graphicFrame>
        <p:nvGraphicFramePr>
          <p:cNvPr id="12" name="Chart 11">
            <a:extLst>
              <a:ext uri="{FF2B5EF4-FFF2-40B4-BE49-F238E27FC236}">
                <a16:creationId xmlns:a16="http://schemas.microsoft.com/office/drawing/2014/main" id="{848CCF0C-942E-0EAC-5A03-24EFA74D4AC8}"/>
              </a:ext>
            </a:extLst>
          </p:cNvPr>
          <p:cNvGraphicFramePr>
            <a:graphicFrameLocks/>
          </p:cNvGraphicFramePr>
          <p:nvPr>
            <p:extLst>
              <p:ext uri="{D42A27DB-BD31-4B8C-83A1-F6EECF244321}">
                <p14:modId xmlns:p14="http://schemas.microsoft.com/office/powerpoint/2010/main" val="419087378"/>
              </p:ext>
            </p:extLst>
          </p:nvPr>
        </p:nvGraphicFramePr>
        <p:xfrm>
          <a:off x="7922958" y="304800"/>
          <a:ext cx="3966084" cy="2527656"/>
        </p:xfrm>
        <a:graphic>
          <a:graphicData uri="http://schemas.openxmlformats.org/drawingml/2006/chart">
            <c:chart xmlns:c="http://schemas.openxmlformats.org/drawingml/2006/chart" xmlns:r="http://schemas.openxmlformats.org/officeDocument/2006/relationships" r:id="rId2"/>
          </a:graphicData>
        </a:graphic>
      </p:graphicFrame>
      <p:grpSp>
        <p:nvGrpSpPr>
          <p:cNvPr id="16" name="Group 15">
            <a:extLst>
              <a:ext uri="{FF2B5EF4-FFF2-40B4-BE49-F238E27FC236}">
                <a16:creationId xmlns:a16="http://schemas.microsoft.com/office/drawing/2014/main" id="{8C26B9BC-930F-14F0-3AC1-50C819601095}"/>
              </a:ext>
            </a:extLst>
          </p:cNvPr>
          <p:cNvGrpSpPr/>
          <p:nvPr/>
        </p:nvGrpSpPr>
        <p:grpSpPr>
          <a:xfrm>
            <a:off x="7620000" y="0"/>
            <a:ext cx="4572000" cy="2743200"/>
            <a:chOff x="7644809" y="685800"/>
            <a:chExt cx="4572000" cy="2743200"/>
          </a:xfrm>
        </p:grpSpPr>
        <p:graphicFrame>
          <p:nvGraphicFramePr>
            <p:cNvPr id="13" name="Chart 12">
              <a:extLst>
                <a:ext uri="{FF2B5EF4-FFF2-40B4-BE49-F238E27FC236}">
                  <a16:creationId xmlns:a16="http://schemas.microsoft.com/office/drawing/2014/main" id="{71FC950F-3C51-CFCB-868B-411B6965AC11}"/>
                </a:ext>
              </a:extLst>
            </p:cNvPr>
            <p:cNvGraphicFramePr>
              <a:graphicFrameLocks/>
            </p:cNvGraphicFramePr>
            <p:nvPr>
              <p:extLst>
                <p:ext uri="{D42A27DB-BD31-4B8C-83A1-F6EECF244321}">
                  <p14:modId xmlns:p14="http://schemas.microsoft.com/office/powerpoint/2010/main" val="2844292718"/>
                </p:ext>
              </p:extLst>
            </p:nvPr>
          </p:nvGraphicFramePr>
          <p:xfrm>
            <a:off x="7644809" y="685800"/>
            <a:ext cx="4572000" cy="2743200"/>
          </p:xfrm>
          <a:graphic>
            <a:graphicData uri="http://schemas.openxmlformats.org/drawingml/2006/chart">
              <c:chart xmlns:c="http://schemas.openxmlformats.org/drawingml/2006/chart" xmlns:r="http://schemas.openxmlformats.org/officeDocument/2006/relationships" r:id="rId3"/>
            </a:graphicData>
          </a:graphic>
        </p:graphicFrame>
        <p:sp>
          <p:nvSpPr>
            <p:cNvPr id="14" name="TextBox 1">
              <a:extLst>
                <a:ext uri="{FF2B5EF4-FFF2-40B4-BE49-F238E27FC236}">
                  <a16:creationId xmlns:a16="http://schemas.microsoft.com/office/drawing/2014/main" id="{DB71C56A-0A25-6E95-9956-3DA5D85C4EC2}"/>
                </a:ext>
              </a:extLst>
            </p:cNvPr>
            <p:cNvSpPr txBox="1"/>
            <p:nvPr/>
          </p:nvSpPr>
          <p:spPr>
            <a:xfrm>
              <a:off x="8506147" y="1882365"/>
              <a:ext cx="662662" cy="479835"/>
            </a:xfrm>
            <a:prstGeom prst="rect">
              <a:avLst/>
            </a:prstGeom>
          </p:spPr>
          <p:txBody>
            <a:bodyPr wrap="square" rtlCol="0"/>
            <a:lstStyle>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a:r>
                <a:rPr lang="en-US" sz="1600" dirty="0">
                  <a:solidFill>
                    <a:srgbClr val="8A8E2F"/>
                  </a:solidFill>
                </a:rPr>
                <a:t>24</a:t>
              </a:r>
              <a:endParaRPr lang="en-GB" sz="1600" dirty="0">
                <a:solidFill>
                  <a:srgbClr val="8A8E2F"/>
                </a:solidFill>
              </a:endParaRPr>
            </a:p>
          </p:txBody>
        </p:sp>
        <p:sp>
          <p:nvSpPr>
            <p:cNvPr id="15" name="TextBox 1">
              <a:extLst>
                <a:ext uri="{FF2B5EF4-FFF2-40B4-BE49-F238E27FC236}">
                  <a16:creationId xmlns:a16="http://schemas.microsoft.com/office/drawing/2014/main" id="{DB71C56A-0A25-6E95-9956-3DA5D85C4EC2}"/>
                </a:ext>
              </a:extLst>
            </p:cNvPr>
            <p:cNvSpPr txBox="1"/>
            <p:nvPr/>
          </p:nvSpPr>
          <p:spPr>
            <a:xfrm>
              <a:off x="9044712" y="1094439"/>
              <a:ext cx="662662" cy="479835"/>
            </a:xfrm>
            <a:prstGeom prst="rect">
              <a:avLst/>
            </a:prstGeom>
          </p:spPr>
          <p:txBody>
            <a:bodyPr wrap="square" rtlCol="0"/>
            <a:lstStyle>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a:r>
                <a:rPr lang="en-US" sz="1600" dirty="0">
                  <a:solidFill>
                    <a:srgbClr val="6AB651"/>
                  </a:solidFill>
                </a:rPr>
                <a:t>70</a:t>
              </a:r>
              <a:endParaRPr lang="en-GB" sz="1600" dirty="0">
                <a:solidFill>
                  <a:srgbClr val="6AB651"/>
                </a:solidFill>
              </a:endParaRPr>
            </a:p>
          </p:txBody>
        </p:sp>
      </p:grpSp>
      <p:sp>
        <p:nvSpPr>
          <p:cNvPr id="17" name="TextBox 16">
            <a:extLst>
              <a:ext uri="{FF2B5EF4-FFF2-40B4-BE49-F238E27FC236}">
                <a16:creationId xmlns:a16="http://schemas.microsoft.com/office/drawing/2014/main" id="{F64436F3-E428-0F8F-9BE1-4D6ED41CC927}"/>
              </a:ext>
            </a:extLst>
          </p:cNvPr>
          <p:cNvSpPr txBox="1"/>
          <p:nvPr/>
        </p:nvSpPr>
        <p:spPr>
          <a:xfrm>
            <a:off x="7864213" y="2895600"/>
            <a:ext cx="4189800" cy="3754874"/>
          </a:xfrm>
          <a:prstGeom prst="rect">
            <a:avLst/>
          </a:prstGeom>
          <a:noFill/>
        </p:spPr>
        <p:txBody>
          <a:bodyPr wrap="square" rtlCol="0">
            <a:spAutoFit/>
          </a:bodyPr>
          <a:lstStyle/>
          <a:p>
            <a:r>
              <a:rPr lang="en-US" sz="1400" dirty="0">
                <a:solidFill>
                  <a:srgbClr val="00AFD7"/>
                </a:solidFill>
              </a:rPr>
              <a:t>64%</a:t>
            </a:r>
            <a:r>
              <a:rPr lang="en-US" sz="1400" dirty="0">
                <a:solidFill>
                  <a:schemeClr val="bg1"/>
                </a:solidFill>
              </a:rPr>
              <a:t> </a:t>
            </a:r>
            <a:r>
              <a:rPr lang="en-US" sz="1400" dirty="0"/>
              <a:t>of the S&amp;PA businesses operating within South Yorkshire are considered in the </a:t>
            </a:r>
            <a:r>
              <a:rPr lang="en-US" sz="1400" dirty="0">
                <a:solidFill>
                  <a:srgbClr val="00AFD7"/>
                </a:solidFill>
              </a:rPr>
              <a:t>start-up</a:t>
            </a:r>
            <a:r>
              <a:rPr lang="en-US" sz="1400" dirty="0">
                <a:solidFill>
                  <a:schemeClr val="bg1"/>
                </a:solidFill>
              </a:rPr>
              <a:t> </a:t>
            </a:r>
            <a:r>
              <a:rPr lang="en-US" sz="1400" dirty="0"/>
              <a:t>stage of business growth showing the majority of companies operating in the sector within South Yorkshire typically </a:t>
            </a:r>
            <a:r>
              <a:rPr lang="en-US" sz="1400" dirty="0">
                <a:solidFill>
                  <a:srgbClr val="00AFD7"/>
                </a:solidFill>
              </a:rPr>
              <a:t>don't have a fully developed business model and potentially lack adequate capital </a:t>
            </a:r>
            <a:r>
              <a:rPr lang="en-US" sz="1400" dirty="0"/>
              <a:t>to move onto the next phase of business. Just </a:t>
            </a:r>
            <a:r>
              <a:rPr lang="en-US" sz="1400" dirty="0">
                <a:solidFill>
                  <a:srgbClr val="6AB651"/>
                </a:solidFill>
              </a:rPr>
              <a:t>5%</a:t>
            </a:r>
            <a:r>
              <a:rPr lang="en-US" sz="1400" dirty="0"/>
              <a:t> of these business are considered </a:t>
            </a:r>
            <a:r>
              <a:rPr lang="en-US" sz="1400" dirty="0">
                <a:solidFill>
                  <a:srgbClr val="6AB651"/>
                </a:solidFill>
              </a:rPr>
              <a:t>scaleups</a:t>
            </a:r>
            <a:r>
              <a:rPr lang="en-US" sz="1400" dirty="0">
                <a:solidFill>
                  <a:schemeClr val="bg1"/>
                </a:solidFill>
              </a:rPr>
              <a:t> </a:t>
            </a:r>
            <a:r>
              <a:rPr lang="en-US" sz="1400" dirty="0"/>
              <a:t>and have </a:t>
            </a:r>
            <a:r>
              <a:rPr lang="en-US" sz="1400" dirty="0">
                <a:solidFill>
                  <a:srgbClr val="6AB651"/>
                </a:solidFill>
              </a:rPr>
              <a:t>average annualised return</a:t>
            </a:r>
            <a:r>
              <a:rPr lang="en-US" sz="1400" dirty="0"/>
              <a:t> of at least </a:t>
            </a:r>
            <a:r>
              <a:rPr lang="en-US" sz="1400" dirty="0">
                <a:solidFill>
                  <a:srgbClr val="6AB651"/>
                </a:solidFill>
              </a:rPr>
              <a:t>20%</a:t>
            </a:r>
            <a:r>
              <a:rPr lang="en-US" sz="1400" dirty="0">
                <a:solidFill>
                  <a:schemeClr val="bg1"/>
                </a:solidFill>
              </a:rPr>
              <a:t> </a:t>
            </a:r>
            <a:r>
              <a:rPr lang="en-US" sz="1400" dirty="0"/>
              <a:t>in the past 3 years and had at least </a:t>
            </a:r>
            <a:r>
              <a:rPr lang="en-US" sz="1400" dirty="0">
                <a:solidFill>
                  <a:srgbClr val="6AB651"/>
                </a:solidFill>
              </a:rPr>
              <a:t>10 employees</a:t>
            </a:r>
            <a:r>
              <a:rPr lang="en-US" sz="1400" dirty="0"/>
              <a:t>. </a:t>
            </a:r>
            <a:r>
              <a:rPr lang="en-US" sz="1400" dirty="0">
                <a:solidFill>
                  <a:srgbClr val="AFB700"/>
                </a:solidFill>
              </a:rPr>
              <a:t>16%</a:t>
            </a:r>
            <a:r>
              <a:rPr lang="en-US" sz="1400" dirty="0"/>
              <a:t> of S&amp;PA business in the region are considered </a:t>
            </a:r>
            <a:r>
              <a:rPr lang="en-US" sz="1400" dirty="0">
                <a:solidFill>
                  <a:srgbClr val="AFB700"/>
                </a:solidFill>
              </a:rPr>
              <a:t>Established</a:t>
            </a:r>
            <a:r>
              <a:rPr lang="en-US" sz="1400" dirty="0"/>
              <a:t> showing they are reputable within the sector and have a developed customer base. This shows the maturity of the S&amp;PA sector in the region.</a:t>
            </a:r>
            <a:endParaRPr lang="en-GB" sz="1400" dirty="0"/>
          </a:p>
        </p:txBody>
      </p:sp>
      <p:sp>
        <p:nvSpPr>
          <p:cNvPr id="6" name="Title 4">
            <a:extLst>
              <a:ext uri="{FF2B5EF4-FFF2-40B4-BE49-F238E27FC236}">
                <a16:creationId xmlns:a16="http://schemas.microsoft.com/office/drawing/2014/main" id="{4BE37D24-DF90-0592-2ED1-F9C61D2133CC}"/>
              </a:ext>
            </a:extLst>
          </p:cNvPr>
          <p:cNvSpPr>
            <a:spLocks noGrp="1"/>
          </p:cNvSpPr>
          <p:nvPr>
            <p:ph type="title"/>
          </p:nvPr>
        </p:nvSpPr>
        <p:spPr>
          <a:xfrm>
            <a:off x="685800" y="504675"/>
            <a:ext cx="10447618" cy="787400"/>
          </a:xfrm>
        </p:spPr>
        <p:txBody>
          <a:bodyPr/>
          <a:lstStyle/>
          <a:p>
            <a:r>
              <a:rPr lang="en-US" sz="2800" b="0" dirty="0">
                <a:solidFill>
                  <a:srgbClr val="00AED6"/>
                </a:solidFill>
                <a:latin typeface="+mn-lt"/>
              </a:rPr>
              <a:t>Businesses in the region</a:t>
            </a:r>
            <a:br>
              <a:rPr lang="en-US" sz="2800" b="0" dirty="0">
                <a:solidFill>
                  <a:srgbClr val="00AED6"/>
                </a:solidFill>
                <a:latin typeface="+mn-lt"/>
              </a:rPr>
            </a:br>
            <a:r>
              <a:rPr lang="en-US" sz="2800" b="0" dirty="0">
                <a:solidFill>
                  <a:schemeClr val="bg1"/>
                </a:solidFill>
                <a:latin typeface="+mn-lt"/>
              </a:rPr>
              <a:t>South Yorkshire</a:t>
            </a:r>
            <a:br>
              <a:rPr lang="en-GB" sz="5400" dirty="0">
                <a:solidFill>
                  <a:schemeClr val="bg1"/>
                </a:solidFill>
              </a:rPr>
            </a:br>
            <a:endParaRPr lang="en-GB" dirty="0"/>
          </a:p>
        </p:txBody>
      </p:sp>
      <p:graphicFrame>
        <p:nvGraphicFramePr>
          <p:cNvPr id="2" name="Chart 1">
            <a:extLst>
              <a:ext uri="{FF2B5EF4-FFF2-40B4-BE49-F238E27FC236}">
                <a16:creationId xmlns:a16="http://schemas.microsoft.com/office/drawing/2014/main" id="{01A6A3F6-528D-6C92-F4FB-C5C401A9BB5B}"/>
              </a:ext>
            </a:extLst>
          </p:cNvPr>
          <p:cNvGraphicFramePr>
            <a:graphicFrameLocks/>
          </p:cNvGraphicFramePr>
          <p:nvPr>
            <p:extLst>
              <p:ext uri="{D42A27DB-BD31-4B8C-83A1-F6EECF244321}">
                <p14:modId xmlns:p14="http://schemas.microsoft.com/office/powerpoint/2010/main" val="3769169371"/>
              </p:ext>
            </p:extLst>
          </p:nvPr>
        </p:nvGraphicFramePr>
        <p:xfrm>
          <a:off x="1134352" y="1900055"/>
          <a:ext cx="3471922" cy="2133641"/>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8" name="Chart 7">
            <a:extLst>
              <a:ext uri="{FF2B5EF4-FFF2-40B4-BE49-F238E27FC236}">
                <a16:creationId xmlns:a16="http://schemas.microsoft.com/office/drawing/2014/main" id="{85D6B095-0540-46D4-1B5A-6DEF20836EE6}"/>
              </a:ext>
            </a:extLst>
          </p:cNvPr>
          <p:cNvGraphicFramePr>
            <a:graphicFrameLocks/>
          </p:cNvGraphicFramePr>
          <p:nvPr>
            <p:extLst>
              <p:ext uri="{D42A27DB-BD31-4B8C-83A1-F6EECF244321}">
                <p14:modId xmlns:p14="http://schemas.microsoft.com/office/powerpoint/2010/main" val="3367332294"/>
              </p:ext>
            </p:extLst>
          </p:nvPr>
        </p:nvGraphicFramePr>
        <p:xfrm>
          <a:off x="996365" y="4129348"/>
          <a:ext cx="3338387" cy="2223977"/>
        </p:xfrm>
        <a:graphic>
          <a:graphicData uri="http://schemas.openxmlformats.org/drawingml/2006/chart">
            <c:chart xmlns:c="http://schemas.openxmlformats.org/drawingml/2006/chart" xmlns:r="http://schemas.openxmlformats.org/officeDocument/2006/relationships" r:id="rId5"/>
          </a:graphicData>
        </a:graphic>
      </p:graphicFrame>
    </p:spTree>
    <p:extLst>
      <p:ext uri="{BB962C8B-B14F-4D97-AF65-F5344CB8AC3E}">
        <p14:creationId xmlns:p14="http://schemas.microsoft.com/office/powerpoint/2010/main" val="372452941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 name="Rectangle 28">
            <a:extLst>
              <a:ext uri="{FF2B5EF4-FFF2-40B4-BE49-F238E27FC236}">
                <a16:creationId xmlns:a16="http://schemas.microsoft.com/office/drawing/2014/main" id="{0474D0DA-02D8-1A68-FBA0-0AEE6C590116}"/>
              </a:ext>
            </a:extLst>
          </p:cNvPr>
          <p:cNvSpPr/>
          <p:nvPr/>
        </p:nvSpPr>
        <p:spPr>
          <a:xfrm>
            <a:off x="6701362" y="3202161"/>
            <a:ext cx="2450810" cy="3219448"/>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 name="Slide Number Placeholder 2">
            <a:extLst>
              <a:ext uri="{FF2B5EF4-FFF2-40B4-BE49-F238E27FC236}">
                <a16:creationId xmlns:a16="http://schemas.microsoft.com/office/drawing/2014/main" id="{751D8A60-9CED-46FF-B0F6-998685E73AD0}"/>
              </a:ext>
            </a:extLst>
          </p:cNvPr>
          <p:cNvSpPr>
            <a:spLocks noGrp="1"/>
          </p:cNvSpPr>
          <p:nvPr>
            <p:ph type="sldNum" sz="quarter" idx="11"/>
          </p:nvPr>
        </p:nvSpPr>
        <p:spPr/>
        <p:txBody>
          <a:bodyPr/>
          <a:lstStyle/>
          <a:p>
            <a:pPr marL="25400" marR="0" lvl="0" indent="0" algn="l" defTabSz="914400" rtl="0" eaLnBrk="1" fontAlgn="auto" latinLnBrk="0" hangingPunct="1">
              <a:lnSpc>
                <a:spcPts val="2090"/>
              </a:lnSpc>
              <a:spcBef>
                <a:spcPts val="0"/>
              </a:spcBef>
              <a:spcAft>
                <a:spcPts val="0"/>
              </a:spcAft>
              <a:buClrTx/>
              <a:buSzTx/>
              <a:buFontTx/>
              <a:buNone/>
              <a:tabLst/>
              <a:defRPr/>
            </a:pPr>
            <a:fld id="{81D60167-4931-47E6-BA6A-407CBD079E47}" type="slidenum">
              <a:rPr kumimoji="0" lang="en-GB" sz="1800" b="0" i="0" u="none" strike="noStrike" kern="1200" cap="none" spc="0" normalizeH="0" baseline="0" noProof="0" smtClean="0">
                <a:ln>
                  <a:noFill/>
                </a:ln>
                <a:solidFill>
                  <a:prstClr val="white"/>
                </a:solidFill>
                <a:effectLst/>
                <a:uLnTx/>
                <a:uFillTx/>
                <a:latin typeface="Poppins"/>
                <a:ea typeface="+mn-ea"/>
                <a:cs typeface="Arial"/>
              </a:rPr>
              <a:pPr marL="25400" marR="0" lvl="0" indent="0" algn="l" defTabSz="914400" rtl="0" eaLnBrk="1" fontAlgn="auto" latinLnBrk="0" hangingPunct="1">
                <a:lnSpc>
                  <a:spcPts val="2090"/>
                </a:lnSpc>
                <a:spcBef>
                  <a:spcPts val="0"/>
                </a:spcBef>
                <a:spcAft>
                  <a:spcPts val="0"/>
                </a:spcAft>
                <a:buClrTx/>
                <a:buSzTx/>
                <a:buFontTx/>
                <a:buNone/>
                <a:tabLst/>
                <a:defRPr/>
              </a:pPr>
              <a:t>6</a:t>
            </a:fld>
            <a:endParaRPr kumimoji="0" lang="en-GB" sz="1800" b="0" i="0" u="none" strike="noStrike" kern="1200" cap="none" spc="0" normalizeH="0" baseline="0" noProof="0" dirty="0">
              <a:ln>
                <a:noFill/>
              </a:ln>
              <a:solidFill>
                <a:prstClr val="white"/>
              </a:solidFill>
              <a:effectLst/>
              <a:uLnTx/>
              <a:uFillTx/>
              <a:latin typeface="Poppins"/>
              <a:ea typeface="+mn-ea"/>
              <a:cs typeface="Arial"/>
            </a:endParaRPr>
          </a:p>
        </p:txBody>
      </p:sp>
      <p:grpSp>
        <p:nvGrpSpPr>
          <p:cNvPr id="34" name="Group 33">
            <a:extLst>
              <a:ext uri="{FF2B5EF4-FFF2-40B4-BE49-F238E27FC236}">
                <a16:creationId xmlns:a16="http://schemas.microsoft.com/office/drawing/2014/main" id="{84BDF831-87C7-6090-724F-EA26B4B8DEB1}"/>
              </a:ext>
            </a:extLst>
          </p:cNvPr>
          <p:cNvGrpSpPr/>
          <p:nvPr/>
        </p:nvGrpSpPr>
        <p:grpSpPr>
          <a:xfrm>
            <a:off x="-22444" y="1858540"/>
            <a:ext cx="6118444" cy="3919210"/>
            <a:chOff x="-76200" y="1697995"/>
            <a:chExt cx="6118444" cy="3919210"/>
          </a:xfrm>
        </p:grpSpPr>
        <p:grpSp>
          <p:nvGrpSpPr>
            <p:cNvPr id="22" name="Group 21">
              <a:extLst>
                <a:ext uri="{FF2B5EF4-FFF2-40B4-BE49-F238E27FC236}">
                  <a16:creationId xmlns:a16="http://schemas.microsoft.com/office/drawing/2014/main" id="{EFD99110-0A54-C38B-9B0B-316DE006168A}"/>
                </a:ext>
              </a:extLst>
            </p:cNvPr>
            <p:cNvGrpSpPr/>
            <p:nvPr/>
          </p:nvGrpSpPr>
          <p:grpSpPr>
            <a:xfrm>
              <a:off x="282353" y="2731785"/>
              <a:ext cx="5759891" cy="2885420"/>
              <a:chOff x="990600" y="2102834"/>
              <a:chExt cx="5759891" cy="2885420"/>
            </a:xfrm>
          </p:grpSpPr>
          <p:sp>
            <p:nvSpPr>
              <p:cNvPr id="9" name="TextBox 8">
                <a:extLst>
                  <a:ext uri="{FF2B5EF4-FFF2-40B4-BE49-F238E27FC236}">
                    <a16:creationId xmlns:a16="http://schemas.microsoft.com/office/drawing/2014/main" id="{E690DF47-924A-AC68-3C7F-331883939A03}"/>
                  </a:ext>
                </a:extLst>
              </p:cNvPr>
              <p:cNvSpPr txBox="1"/>
              <p:nvPr/>
            </p:nvSpPr>
            <p:spPr>
              <a:xfrm>
                <a:off x="990600" y="2102834"/>
                <a:ext cx="1371600" cy="261610"/>
              </a:xfrm>
              <a:prstGeom prst="rect">
                <a:avLst/>
              </a:prstGeom>
              <a:noFill/>
            </p:spPr>
            <p:txBody>
              <a:bodyPr wrap="square" rtlCol="0">
                <a:spAutoFit/>
              </a:bodyPr>
              <a:lstStyle/>
              <a:p>
                <a:r>
                  <a:rPr lang="en-US" sz="1100" dirty="0">
                    <a:solidFill>
                      <a:srgbClr val="00AFD7"/>
                    </a:solidFill>
                  </a:rPr>
                  <a:t>£500M</a:t>
                </a:r>
                <a:endParaRPr lang="en-GB" sz="1100" dirty="0">
                  <a:solidFill>
                    <a:srgbClr val="00AFD7"/>
                  </a:solidFill>
                </a:endParaRPr>
              </a:p>
            </p:txBody>
          </p:sp>
          <p:sp>
            <p:nvSpPr>
              <p:cNvPr id="10" name="TextBox 9">
                <a:extLst>
                  <a:ext uri="{FF2B5EF4-FFF2-40B4-BE49-F238E27FC236}">
                    <a16:creationId xmlns:a16="http://schemas.microsoft.com/office/drawing/2014/main" id="{2753DEF0-85A4-E2AC-B206-154559720FE5}"/>
                  </a:ext>
                </a:extLst>
              </p:cNvPr>
              <p:cNvSpPr txBox="1"/>
              <p:nvPr/>
            </p:nvSpPr>
            <p:spPr>
              <a:xfrm>
                <a:off x="990600" y="2560034"/>
                <a:ext cx="1371600" cy="261610"/>
              </a:xfrm>
              <a:prstGeom prst="rect">
                <a:avLst/>
              </a:prstGeom>
              <a:noFill/>
            </p:spPr>
            <p:txBody>
              <a:bodyPr wrap="square" rtlCol="0">
                <a:spAutoFit/>
              </a:bodyPr>
              <a:lstStyle/>
              <a:p>
                <a:r>
                  <a:rPr lang="en-US" sz="1100" dirty="0">
                    <a:solidFill>
                      <a:srgbClr val="00AFD7"/>
                    </a:solidFill>
                  </a:rPr>
                  <a:t>£400M</a:t>
                </a:r>
                <a:endParaRPr lang="en-GB" sz="1100" dirty="0">
                  <a:solidFill>
                    <a:srgbClr val="00AFD7"/>
                  </a:solidFill>
                </a:endParaRPr>
              </a:p>
            </p:txBody>
          </p:sp>
          <p:sp>
            <p:nvSpPr>
              <p:cNvPr id="11" name="TextBox 10">
                <a:extLst>
                  <a:ext uri="{FF2B5EF4-FFF2-40B4-BE49-F238E27FC236}">
                    <a16:creationId xmlns:a16="http://schemas.microsoft.com/office/drawing/2014/main" id="{DB8B3B26-A9CC-FDD3-1682-367A1A6BE432}"/>
                  </a:ext>
                </a:extLst>
              </p:cNvPr>
              <p:cNvSpPr txBox="1"/>
              <p:nvPr/>
            </p:nvSpPr>
            <p:spPr>
              <a:xfrm>
                <a:off x="990600" y="3050244"/>
                <a:ext cx="1371600" cy="261610"/>
              </a:xfrm>
              <a:prstGeom prst="rect">
                <a:avLst/>
              </a:prstGeom>
              <a:noFill/>
            </p:spPr>
            <p:txBody>
              <a:bodyPr wrap="square" rtlCol="0">
                <a:spAutoFit/>
              </a:bodyPr>
              <a:lstStyle/>
              <a:p>
                <a:r>
                  <a:rPr lang="en-US" sz="1100" dirty="0">
                    <a:solidFill>
                      <a:srgbClr val="00AFD7"/>
                    </a:solidFill>
                  </a:rPr>
                  <a:t>£300M</a:t>
                </a:r>
                <a:endParaRPr lang="en-GB" sz="1100" dirty="0">
                  <a:solidFill>
                    <a:srgbClr val="00AFD7"/>
                  </a:solidFill>
                </a:endParaRPr>
              </a:p>
            </p:txBody>
          </p:sp>
          <p:sp>
            <p:nvSpPr>
              <p:cNvPr id="12" name="TextBox 11">
                <a:extLst>
                  <a:ext uri="{FF2B5EF4-FFF2-40B4-BE49-F238E27FC236}">
                    <a16:creationId xmlns:a16="http://schemas.microsoft.com/office/drawing/2014/main" id="{2A1E8B52-23A0-7582-94F3-943D331F4D72}"/>
                  </a:ext>
                </a:extLst>
              </p:cNvPr>
              <p:cNvSpPr txBox="1"/>
              <p:nvPr/>
            </p:nvSpPr>
            <p:spPr>
              <a:xfrm>
                <a:off x="990600" y="3583644"/>
                <a:ext cx="1371600" cy="261610"/>
              </a:xfrm>
              <a:prstGeom prst="rect">
                <a:avLst/>
              </a:prstGeom>
              <a:noFill/>
            </p:spPr>
            <p:txBody>
              <a:bodyPr wrap="square" rtlCol="0">
                <a:spAutoFit/>
              </a:bodyPr>
              <a:lstStyle/>
              <a:p>
                <a:r>
                  <a:rPr lang="en-US" sz="1100" dirty="0">
                    <a:solidFill>
                      <a:srgbClr val="00AFD7"/>
                    </a:solidFill>
                  </a:rPr>
                  <a:t>£200M</a:t>
                </a:r>
                <a:endParaRPr lang="en-GB" sz="1100" dirty="0">
                  <a:solidFill>
                    <a:srgbClr val="00AFD7"/>
                  </a:solidFill>
                </a:endParaRPr>
              </a:p>
            </p:txBody>
          </p:sp>
          <p:sp>
            <p:nvSpPr>
              <p:cNvPr id="13" name="TextBox 12">
                <a:extLst>
                  <a:ext uri="{FF2B5EF4-FFF2-40B4-BE49-F238E27FC236}">
                    <a16:creationId xmlns:a16="http://schemas.microsoft.com/office/drawing/2014/main" id="{04737722-AA78-E353-3178-837BDCFEA7F9}"/>
                  </a:ext>
                </a:extLst>
              </p:cNvPr>
              <p:cNvSpPr txBox="1"/>
              <p:nvPr/>
            </p:nvSpPr>
            <p:spPr>
              <a:xfrm>
                <a:off x="990600" y="4040844"/>
                <a:ext cx="1371600" cy="261610"/>
              </a:xfrm>
              <a:prstGeom prst="rect">
                <a:avLst/>
              </a:prstGeom>
              <a:noFill/>
            </p:spPr>
            <p:txBody>
              <a:bodyPr wrap="square" rtlCol="0">
                <a:spAutoFit/>
              </a:bodyPr>
              <a:lstStyle/>
              <a:p>
                <a:r>
                  <a:rPr lang="en-US" sz="1100" dirty="0">
                    <a:solidFill>
                      <a:srgbClr val="00AFD7"/>
                    </a:solidFill>
                  </a:rPr>
                  <a:t>£100M</a:t>
                </a:r>
                <a:endParaRPr lang="en-GB" sz="1100" dirty="0">
                  <a:solidFill>
                    <a:srgbClr val="00AFD7"/>
                  </a:solidFill>
                </a:endParaRPr>
              </a:p>
            </p:txBody>
          </p:sp>
          <p:sp>
            <p:nvSpPr>
              <p:cNvPr id="15" name="TextBox 14">
                <a:extLst>
                  <a:ext uri="{FF2B5EF4-FFF2-40B4-BE49-F238E27FC236}">
                    <a16:creationId xmlns:a16="http://schemas.microsoft.com/office/drawing/2014/main" id="{37DEE732-D440-5EB6-0CD2-0C1FCA9AB7E6}"/>
                  </a:ext>
                </a:extLst>
              </p:cNvPr>
              <p:cNvSpPr txBox="1"/>
              <p:nvPr/>
            </p:nvSpPr>
            <p:spPr>
              <a:xfrm>
                <a:off x="1775610" y="4726644"/>
                <a:ext cx="1371600" cy="261610"/>
              </a:xfrm>
              <a:prstGeom prst="rect">
                <a:avLst/>
              </a:prstGeom>
              <a:noFill/>
            </p:spPr>
            <p:txBody>
              <a:bodyPr wrap="square" rtlCol="0">
                <a:spAutoFit/>
              </a:bodyPr>
              <a:lstStyle/>
              <a:p>
                <a:r>
                  <a:rPr lang="en-US" sz="1100" dirty="0">
                    <a:solidFill>
                      <a:srgbClr val="00AFD7"/>
                    </a:solidFill>
                  </a:rPr>
                  <a:t>2016</a:t>
                </a:r>
                <a:endParaRPr lang="en-GB" sz="1100" dirty="0">
                  <a:solidFill>
                    <a:srgbClr val="00AFD7"/>
                  </a:solidFill>
                </a:endParaRPr>
              </a:p>
            </p:txBody>
          </p:sp>
          <p:sp>
            <p:nvSpPr>
              <p:cNvPr id="16" name="TextBox 15">
                <a:extLst>
                  <a:ext uri="{FF2B5EF4-FFF2-40B4-BE49-F238E27FC236}">
                    <a16:creationId xmlns:a16="http://schemas.microsoft.com/office/drawing/2014/main" id="{CBDAF829-30FD-CB92-1DFE-3F3FB96EE39E}"/>
                  </a:ext>
                </a:extLst>
              </p:cNvPr>
              <p:cNvSpPr txBox="1"/>
              <p:nvPr/>
            </p:nvSpPr>
            <p:spPr>
              <a:xfrm>
                <a:off x="2516109" y="4726644"/>
                <a:ext cx="1371600" cy="261610"/>
              </a:xfrm>
              <a:prstGeom prst="rect">
                <a:avLst/>
              </a:prstGeom>
              <a:noFill/>
            </p:spPr>
            <p:txBody>
              <a:bodyPr wrap="square" rtlCol="0">
                <a:spAutoFit/>
              </a:bodyPr>
              <a:lstStyle/>
              <a:p>
                <a:r>
                  <a:rPr lang="en-US" sz="1100" dirty="0">
                    <a:solidFill>
                      <a:srgbClr val="00AFD7"/>
                    </a:solidFill>
                  </a:rPr>
                  <a:t>2017</a:t>
                </a:r>
                <a:endParaRPr lang="en-GB" sz="1100" dirty="0">
                  <a:solidFill>
                    <a:srgbClr val="00AFD7"/>
                  </a:solidFill>
                </a:endParaRPr>
              </a:p>
            </p:txBody>
          </p:sp>
          <p:sp>
            <p:nvSpPr>
              <p:cNvPr id="17" name="TextBox 16">
                <a:extLst>
                  <a:ext uri="{FF2B5EF4-FFF2-40B4-BE49-F238E27FC236}">
                    <a16:creationId xmlns:a16="http://schemas.microsoft.com/office/drawing/2014/main" id="{94B3817A-ECEB-8EB9-1B7C-52D0DAA0A7DE}"/>
                  </a:ext>
                </a:extLst>
              </p:cNvPr>
              <p:cNvSpPr txBox="1"/>
              <p:nvPr/>
            </p:nvSpPr>
            <p:spPr>
              <a:xfrm>
                <a:off x="3236992" y="4726644"/>
                <a:ext cx="1371600" cy="261610"/>
              </a:xfrm>
              <a:prstGeom prst="rect">
                <a:avLst/>
              </a:prstGeom>
              <a:noFill/>
            </p:spPr>
            <p:txBody>
              <a:bodyPr wrap="square" rtlCol="0">
                <a:spAutoFit/>
              </a:bodyPr>
              <a:lstStyle/>
              <a:p>
                <a:r>
                  <a:rPr lang="en-US" sz="1100" dirty="0">
                    <a:solidFill>
                      <a:srgbClr val="00AFD7"/>
                    </a:solidFill>
                  </a:rPr>
                  <a:t>2018</a:t>
                </a:r>
                <a:endParaRPr lang="en-GB" sz="1100" dirty="0">
                  <a:solidFill>
                    <a:srgbClr val="00AFD7"/>
                  </a:solidFill>
                </a:endParaRPr>
              </a:p>
            </p:txBody>
          </p:sp>
          <p:sp>
            <p:nvSpPr>
              <p:cNvPr id="18" name="TextBox 17">
                <a:extLst>
                  <a:ext uri="{FF2B5EF4-FFF2-40B4-BE49-F238E27FC236}">
                    <a16:creationId xmlns:a16="http://schemas.microsoft.com/office/drawing/2014/main" id="{DB84074E-1502-3D8D-7840-E9B413D2C06A}"/>
                  </a:ext>
                </a:extLst>
              </p:cNvPr>
              <p:cNvSpPr txBox="1"/>
              <p:nvPr/>
            </p:nvSpPr>
            <p:spPr>
              <a:xfrm>
                <a:off x="3939012" y="4726644"/>
                <a:ext cx="1371600" cy="261610"/>
              </a:xfrm>
              <a:prstGeom prst="rect">
                <a:avLst/>
              </a:prstGeom>
              <a:noFill/>
            </p:spPr>
            <p:txBody>
              <a:bodyPr wrap="square" rtlCol="0">
                <a:spAutoFit/>
              </a:bodyPr>
              <a:lstStyle/>
              <a:p>
                <a:r>
                  <a:rPr lang="en-US" sz="1100" dirty="0">
                    <a:solidFill>
                      <a:srgbClr val="00AFD7"/>
                    </a:solidFill>
                  </a:rPr>
                  <a:t>2019</a:t>
                </a:r>
                <a:endParaRPr lang="en-GB" sz="1100" dirty="0">
                  <a:solidFill>
                    <a:srgbClr val="00AFD7"/>
                  </a:solidFill>
                </a:endParaRPr>
              </a:p>
            </p:txBody>
          </p:sp>
          <p:sp>
            <p:nvSpPr>
              <p:cNvPr id="19" name="TextBox 18">
                <a:extLst>
                  <a:ext uri="{FF2B5EF4-FFF2-40B4-BE49-F238E27FC236}">
                    <a16:creationId xmlns:a16="http://schemas.microsoft.com/office/drawing/2014/main" id="{A42E58ED-8DDD-47D5-1618-200268C94CBA}"/>
                  </a:ext>
                </a:extLst>
              </p:cNvPr>
              <p:cNvSpPr txBox="1"/>
              <p:nvPr/>
            </p:nvSpPr>
            <p:spPr>
              <a:xfrm>
                <a:off x="4621416" y="4726644"/>
                <a:ext cx="1371600" cy="261610"/>
              </a:xfrm>
              <a:prstGeom prst="rect">
                <a:avLst/>
              </a:prstGeom>
              <a:noFill/>
            </p:spPr>
            <p:txBody>
              <a:bodyPr wrap="square" rtlCol="0">
                <a:spAutoFit/>
              </a:bodyPr>
              <a:lstStyle/>
              <a:p>
                <a:r>
                  <a:rPr lang="en-US" sz="1100" dirty="0">
                    <a:solidFill>
                      <a:srgbClr val="00AFD7"/>
                    </a:solidFill>
                  </a:rPr>
                  <a:t>2020</a:t>
                </a:r>
                <a:endParaRPr lang="en-GB" sz="1100" dirty="0">
                  <a:solidFill>
                    <a:srgbClr val="00AFD7"/>
                  </a:solidFill>
                </a:endParaRPr>
              </a:p>
            </p:txBody>
          </p:sp>
          <p:sp>
            <p:nvSpPr>
              <p:cNvPr id="20" name="TextBox 19">
                <a:extLst>
                  <a:ext uri="{FF2B5EF4-FFF2-40B4-BE49-F238E27FC236}">
                    <a16:creationId xmlns:a16="http://schemas.microsoft.com/office/drawing/2014/main" id="{5463F522-9617-0853-7FD3-6585AE835730}"/>
                  </a:ext>
                </a:extLst>
              </p:cNvPr>
              <p:cNvSpPr txBox="1"/>
              <p:nvPr/>
            </p:nvSpPr>
            <p:spPr>
              <a:xfrm>
                <a:off x="5378891" y="4726644"/>
                <a:ext cx="1371600" cy="261610"/>
              </a:xfrm>
              <a:prstGeom prst="rect">
                <a:avLst/>
              </a:prstGeom>
              <a:noFill/>
            </p:spPr>
            <p:txBody>
              <a:bodyPr wrap="square" rtlCol="0">
                <a:spAutoFit/>
              </a:bodyPr>
              <a:lstStyle/>
              <a:p>
                <a:r>
                  <a:rPr lang="en-US" sz="1100" dirty="0">
                    <a:solidFill>
                      <a:srgbClr val="00AFD7"/>
                    </a:solidFill>
                  </a:rPr>
                  <a:t>2021</a:t>
                </a:r>
                <a:endParaRPr lang="en-GB" sz="1100" dirty="0">
                  <a:solidFill>
                    <a:srgbClr val="00AFD7"/>
                  </a:solidFill>
                </a:endParaRPr>
              </a:p>
            </p:txBody>
          </p:sp>
        </p:grpSp>
        <p:sp>
          <p:nvSpPr>
            <p:cNvPr id="23" name="Rectangle 22">
              <a:extLst>
                <a:ext uri="{FF2B5EF4-FFF2-40B4-BE49-F238E27FC236}">
                  <a16:creationId xmlns:a16="http://schemas.microsoft.com/office/drawing/2014/main" id="{67DED9B3-01D4-3A84-C5A3-F971458AD92A}"/>
                </a:ext>
              </a:extLst>
            </p:cNvPr>
            <p:cNvSpPr/>
            <p:nvPr/>
          </p:nvSpPr>
          <p:spPr>
            <a:xfrm>
              <a:off x="-76200" y="1697995"/>
              <a:ext cx="5257800" cy="826067"/>
            </a:xfrm>
            <a:prstGeom prst="rect">
              <a:avLst/>
            </a:prstGeom>
            <a:solidFill>
              <a:srgbClr val="F089B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5" name="TextBox 24">
              <a:extLst>
                <a:ext uri="{FF2B5EF4-FFF2-40B4-BE49-F238E27FC236}">
                  <a16:creationId xmlns:a16="http://schemas.microsoft.com/office/drawing/2014/main" id="{38EBC973-B705-F82A-C317-99E8077A32FB}"/>
                </a:ext>
              </a:extLst>
            </p:cNvPr>
            <p:cNvSpPr txBox="1"/>
            <p:nvPr/>
          </p:nvSpPr>
          <p:spPr>
            <a:xfrm>
              <a:off x="22444" y="1718855"/>
              <a:ext cx="5236702" cy="830997"/>
            </a:xfrm>
            <a:prstGeom prst="rect">
              <a:avLst/>
            </a:prstGeom>
            <a:noFill/>
          </p:spPr>
          <p:txBody>
            <a:bodyPr wrap="square" rtlCol="0">
              <a:spAutoFit/>
            </a:bodyPr>
            <a:lstStyle/>
            <a:p>
              <a:r>
                <a:rPr lang="en-US" sz="1200" dirty="0">
                  <a:solidFill>
                    <a:schemeClr val="bg1"/>
                  </a:solidFill>
                </a:rPr>
                <a:t>The annual net worth of the S&amp;PA sector within South Yorkshire saw an increase from previous years in 2017 however, has decreased annually since showing the negative direction of the economic health of the sector during recent years.</a:t>
              </a:r>
              <a:endParaRPr lang="en-GB" sz="1200" dirty="0">
                <a:solidFill>
                  <a:schemeClr val="bg1"/>
                </a:solidFill>
              </a:endParaRPr>
            </a:p>
          </p:txBody>
        </p:sp>
      </p:grpSp>
      <p:grpSp>
        <p:nvGrpSpPr>
          <p:cNvPr id="56" name="Group 55">
            <a:extLst>
              <a:ext uri="{FF2B5EF4-FFF2-40B4-BE49-F238E27FC236}">
                <a16:creationId xmlns:a16="http://schemas.microsoft.com/office/drawing/2014/main" id="{794CD56D-5F78-2CF0-9FF7-A651D9AD965B}"/>
              </a:ext>
            </a:extLst>
          </p:cNvPr>
          <p:cNvGrpSpPr/>
          <p:nvPr/>
        </p:nvGrpSpPr>
        <p:grpSpPr>
          <a:xfrm>
            <a:off x="6705600" y="914400"/>
            <a:ext cx="5486400" cy="1938992"/>
            <a:chOff x="6705600" y="417732"/>
            <a:chExt cx="5486400" cy="1938992"/>
          </a:xfrm>
        </p:grpSpPr>
        <p:sp>
          <p:nvSpPr>
            <p:cNvPr id="45" name="Rectangle 44">
              <a:extLst>
                <a:ext uri="{FF2B5EF4-FFF2-40B4-BE49-F238E27FC236}">
                  <a16:creationId xmlns:a16="http://schemas.microsoft.com/office/drawing/2014/main" id="{12191E06-C88A-481F-119F-5241D13FD7CA}"/>
                </a:ext>
              </a:extLst>
            </p:cNvPr>
            <p:cNvSpPr/>
            <p:nvPr/>
          </p:nvSpPr>
          <p:spPr>
            <a:xfrm>
              <a:off x="6705600" y="436391"/>
              <a:ext cx="5486400" cy="1855998"/>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9" name="TextBox 48">
              <a:extLst>
                <a:ext uri="{FF2B5EF4-FFF2-40B4-BE49-F238E27FC236}">
                  <a16:creationId xmlns:a16="http://schemas.microsoft.com/office/drawing/2014/main" id="{99660DB8-76B4-1AFC-99D4-92BA099B8054}"/>
                </a:ext>
              </a:extLst>
            </p:cNvPr>
            <p:cNvSpPr txBox="1"/>
            <p:nvPr/>
          </p:nvSpPr>
          <p:spPr>
            <a:xfrm>
              <a:off x="6705600" y="417732"/>
              <a:ext cx="2286000" cy="1938992"/>
            </a:xfrm>
            <a:prstGeom prst="rect">
              <a:avLst/>
            </a:prstGeom>
            <a:noFill/>
          </p:spPr>
          <p:txBody>
            <a:bodyPr wrap="square" rtlCol="0">
              <a:spAutoFit/>
            </a:bodyPr>
            <a:lstStyle/>
            <a:p>
              <a:r>
                <a:rPr lang="en-US" sz="1200" dirty="0">
                  <a:solidFill>
                    <a:srgbClr val="00AFD7"/>
                  </a:solidFill>
                </a:rPr>
                <a:t>Turnover across the S&amp;PA sector has seen a decline within South Yorkshire over recent years following a growth period 2016-2019 to £2.1bn. The sector now turns over less than it did 5 years ago, at £1.7bn showing a decrease in the size of the sector within the region.</a:t>
              </a:r>
              <a:endParaRPr lang="en-GB" dirty="0">
                <a:solidFill>
                  <a:srgbClr val="00AFD7"/>
                </a:solidFill>
              </a:endParaRPr>
            </a:p>
          </p:txBody>
        </p:sp>
      </p:grpSp>
      <p:grpSp>
        <p:nvGrpSpPr>
          <p:cNvPr id="55" name="Group 54">
            <a:extLst>
              <a:ext uri="{FF2B5EF4-FFF2-40B4-BE49-F238E27FC236}">
                <a16:creationId xmlns:a16="http://schemas.microsoft.com/office/drawing/2014/main" id="{46DECF0D-E08E-A2F7-A58C-087E5369BB42}"/>
              </a:ext>
            </a:extLst>
          </p:cNvPr>
          <p:cNvGrpSpPr/>
          <p:nvPr/>
        </p:nvGrpSpPr>
        <p:grpSpPr>
          <a:xfrm>
            <a:off x="6705600" y="3202161"/>
            <a:ext cx="5486400" cy="3239835"/>
            <a:chOff x="6705600" y="2950204"/>
            <a:chExt cx="5486400" cy="3239835"/>
          </a:xfrm>
        </p:grpSpPr>
        <p:sp>
          <p:nvSpPr>
            <p:cNvPr id="46" name="Rectangle 45">
              <a:extLst>
                <a:ext uri="{FF2B5EF4-FFF2-40B4-BE49-F238E27FC236}">
                  <a16:creationId xmlns:a16="http://schemas.microsoft.com/office/drawing/2014/main" id="{3C57FDA3-CB5F-C6C0-6A24-78DF8193C88C}"/>
                </a:ext>
              </a:extLst>
            </p:cNvPr>
            <p:cNvSpPr/>
            <p:nvPr/>
          </p:nvSpPr>
          <p:spPr>
            <a:xfrm>
              <a:off x="6705600" y="2950204"/>
              <a:ext cx="5486400" cy="2443007"/>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0" name="TextBox 49">
              <a:extLst>
                <a:ext uri="{FF2B5EF4-FFF2-40B4-BE49-F238E27FC236}">
                  <a16:creationId xmlns:a16="http://schemas.microsoft.com/office/drawing/2014/main" id="{F2AE92D1-4F79-0017-D717-BA1FBFDBA823}"/>
                </a:ext>
              </a:extLst>
            </p:cNvPr>
            <p:cNvSpPr txBox="1"/>
            <p:nvPr/>
          </p:nvSpPr>
          <p:spPr>
            <a:xfrm>
              <a:off x="6721813" y="2958385"/>
              <a:ext cx="2453246" cy="3231654"/>
            </a:xfrm>
            <a:prstGeom prst="rect">
              <a:avLst/>
            </a:prstGeom>
            <a:noFill/>
          </p:spPr>
          <p:txBody>
            <a:bodyPr wrap="square" rtlCol="0">
              <a:spAutoFit/>
            </a:bodyPr>
            <a:lstStyle/>
            <a:p>
              <a:r>
                <a:rPr lang="en-US" sz="1200" dirty="0">
                  <a:solidFill>
                    <a:srgbClr val="00AFD7"/>
                  </a:solidFill>
                </a:rPr>
                <a:t>Over the past 6 years the S&amp;PA sector within South Yorkshire has consistently had at least 29% more liabilities than assets, with the totals for each tending to increase and decrease in situ. 2016/17 saw the smallest margins between assets and liabilities that the region’s S&amp;PA sector has seen and this has worsened since, reaching 118% more liabilities than assets in 2020. That said, liabilities have reduced since 2019, but by less than the reduction in assets. </a:t>
              </a:r>
              <a:endParaRPr lang="en-GB" dirty="0">
                <a:solidFill>
                  <a:srgbClr val="00AFD7"/>
                </a:solidFill>
              </a:endParaRPr>
            </a:p>
          </p:txBody>
        </p:sp>
      </p:grpSp>
      <p:sp>
        <p:nvSpPr>
          <p:cNvPr id="57" name="TextBox 56">
            <a:extLst>
              <a:ext uri="{FF2B5EF4-FFF2-40B4-BE49-F238E27FC236}">
                <a16:creationId xmlns:a16="http://schemas.microsoft.com/office/drawing/2014/main" id="{51AB8317-6BAD-605D-E9ED-35DEF5E360E4}"/>
              </a:ext>
            </a:extLst>
          </p:cNvPr>
          <p:cNvSpPr txBox="1"/>
          <p:nvPr/>
        </p:nvSpPr>
        <p:spPr>
          <a:xfrm rot="16200000">
            <a:off x="5149034" y="1321409"/>
            <a:ext cx="2902160" cy="246221"/>
          </a:xfrm>
          <a:prstGeom prst="rect">
            <a:avLst/>
          </a:prstGeom>
          <a:noFill/>
        </p:spPr>
        <p:txBody>
          <a:bodyPr wrap="square" rtlCol="0">
            <a:spAutoFit/>
          </a:bodyPr>
          <a:lstStyle/>
          <a:p>
            <a:r>
              <a:rPr lang="en-US" sz="1000" dirty="0">
                <a:solidFill>
                  <a:srgbClr val="00AFD7"/>
                </a:solidFill>
              </a:rPr>
              <a:t>Turnover (2021): 1.7bn</a:t>
            </a:r>
            <a:endParaRPr lang="en-GB" sz="1000" dirty="0">
              <a:solidFill>
                <a:srgbClr val="00AFD7"/>
              </a:solidFill>
            </a:endParaRPr>
          </a:p>
        </p:txBody>
      </p:sp>
      <p:sp>
        <p:nvSpPr>
          <p:cNvPr id="58" name="TextBox 57">
            <a:extLst>
              <a:ext uri="{FF2B5EF4-FFF2-40B4-BE49-F238E27FC236}">
                <a16:creationId xmlns:a16="http://schemas.microsoft.com/office/drawing/2014/main" id="{7403DA5C-A5A3-66FB-2C6A-A809A78702AA}"/>
              </a:ext>
            </a:extLst>
          </p:cNvPr>
          <p:cNvSpPr txBox="1"/>
          <p:nvPr/>
        </p:nvSpPr>
        <p:spPr>
          <a:xfrm rot="16200000">
            <a:off x="4965680" y="4909371"/>
            <a:ext cx="2902160" cy="246221"/>
          </a:xfrm>
          <a:prstGeom prst="rect">
            <a:avLst/>
          </a:prstGeom>
          <a:noFill/>
        </p:spPr>
        <p:txBody>
          <a:bodyPr wrap="square" rtlCol="0">
            <a:spAutoFit/>
          </a:bodyPr>
          <a:lstStyle/>
          <a:p>
            <a:r>
              <a:rPr lang="en-US" sz="1000" dirty="0">
                <a:solidFill>
                  <a:srgbClr val="00AFD7"/>
                </a:solidFill>
              </a:rPr>
              <a:t>Total current assets (2021): 957.3M</a:t>
            </a:r>
            <a:endParaRPr lang="en-GB" sz="1000" dirty="0">
              <a:solidFill>
                <a:srgbClr val="00AFD7"/>
              </a:solidFill>
            </a:endParaRPr>
          </a:p>
        </p:txBody>
      </p:sp>
      <p:sp>
        <p:nvSpPr>
          <p:cNvPr id="59" name="TextBox 58">
            <a:extLst>
              <a:ext uri="{FF2B5EF4-FFF2-40B4-BE49-F238E27FC236}">
                <a16:creationId xmlns:a16="http://schemas.microsoft.com/office/drawing/2014/main" id="{5B91E7F2-34FD-0475-D4FF-51A7DB8AFA3A}"/>
              </a:ext>
            </a:extLst>
          </p:cNvPr>
          <p:cNvSpPr txBox="1"/>
          <p:nvPr/>
        </p:nvSpPr>
        <p:spPr>
          <a:xfrm rot="16200000">
            <a:off x="5159195" y="4909370"/>
            <a:ext cx="2902160" cy="246221"/>
          </a:xfrm>
          <a:prstGeom prst="rect">
            <a:avLst/>
          </a:prstGeom>
          <a:noFill/>
        </p:spPr>
        <p:txBody>
          <a:bodyPr wrap="square" rtlCol="0">
            <a:spAutoFit/>
          </a:bodyPr>
          <a:lstStyle/>
          <a:p>
            <a:r>
              <a:rPr lang="en-US" sz="1000" dirty="0">
                <a:solidFill>
                  <a:srgbClr val="AFB700"/>
                </a:solidFill>
              </a:rPr>
              <a:t>Total liabilities (2021): 2bn</a:t>
            </a:r>
            <a:endParaRPr lang="en-GB" sz="1000" dirty="0">
              <a:solidFill>
                <a:srgbClr val="AFB700"/>
              </a:solidFill>
            </a:endParaRPr>
          </a:p>
        </p:txBody>
      </p:sp>
      <p:sp>
        <p:nvSpPr>
          <p:cNvPr id="8" name="Title 4">
            <a:extLst>
              <a:ext uri="{FF2B5EF4-FFF2-40B4-BE49-F238E27FC236}">
                <a16:creationId xmlns:a16="http://schemas.microsoft.com/office/drawing/2014/main" id="{376C1C7E-D638-0948-76BC-8DC6B1D9E9AB}"/>
              </a:ext>
            </a:extLst>
          </p:cNvPr>
          <p:cNvSpPr>
            <a:spLocks noGrp="1"/>
          </p:cNvSpPr>
          <p:nvPr>
            <p:ph type="title"/>
          </p:nvPr>
        </p:nvSpPr>
        <p:spPr>
          <a:xfrm>
            <a:off x="685800" y="504675"/>
            <a:ext cx="10447618" cy="787400"/>
          </a:xfrm>
        </p:spPr>
        <p:txBody>
          <a:bodyPr/>
          <a:lstStyle/>
          <a:p>
            <a:r>
              <a:rPr lang="en-US" sz="2800" b="0" dirty="0">
                <a:solidFill>
                  <a:srgbClr val="00AED6"/>
                </a:solidFill>
                <a:latin typeface="+mn-lt"/>
              </a:rPr>
              <a:t>Sector health and economy</a:t>
            </a:r>
            <a:br>
              <a:rPr lang="en-US" sz="2800" b="0" dirty="0">
                <a:solidFill>
                  <a:srgbClr val="00AED6"/>
                </a:solidFill>
                <a:latin typeface="+mn-lt"/>
              </a:rPr>
            </a:br>
            <a:r>
              <a:rPr lang="en-US" sz="2800" b="0" dirty="0">
                <a:solidFill>
                  <a:schemeClr val="bg1"/>
                </a:solidFill>
                <a:latin typeface="+mn-lt"/>
              </a:rPr>
              <a:t>South Yorkshire</a:t>
            </a:r>
            <a:br>
              <a:rPr lang="en-GB" sz="5400" dirty="0">
                <a:solidFill>
                  <a:schemeClr val="bg1"/>
                </a:solidFill>
              </a:rPr>
            </a:br>
            <a:endParaRPr lang="en-GB" dirty="0"/>
          </a:p>
        </p:txBody>
      </p:sp>
      <p:graphicFrame>
        <p:nvGraphicFramePr>
          <p:cNvPr id="14" name="Chart 13">
            <a:extLst>
              <a:ext uri="{FF2B5EF4-FFF2-40B4-BE49-F238E27FC236}">
                <a16:creationId xmlns:a16="http://schemas.microsoft.com/office/drawing/2014/main" id="{699DAC7B-CAB9-0E4C-E092-7748D914C0C6}"/>
              </a:ext>
            </a:extLst>
          </p:cNvPr>
          <p:cNvGraphicFramePr>
            <a:graphicFrameLocks/>
          </p:cNvGraphicFramePr>
          <p:nvPr>
            <p:extLst>
              <p:ext uri="{D42A27DB-BD31-4B8C-83A1-F6EECF244321}">
                <p14:modId xmlns:p14="http://schemas.microsoft.com/office/powerpoint/2010/main" val="1765136216"/>
              </p:ext>
            </p:extLst>
          </p:nvPr>
        </p:nvGraphicFramePr>
        <p:xfrm>
          <a:off x="878578" y="2849140"/>
          <a:ext cx="4561843" cy="2736850"/>
        </p:xfrm>
        <a:graphic>
          <a:graphicData uri="http://schemas.openxmlformats.org/drawingml/2006/chart">
            <c:chart xmlns:c="http://schemas.openxmlformats.org/drawingml/2006/chart" xmlns:r="http://schemas.openxmlformats.org/officeDocument/2006/relationships" r:id="rId2"/>
          </a:graphicData>
        </a:graphic>
      </p:graphicFrame>
      <p:grpSp>
        <p:nvGrpSpPr>
          <p:cNvPr id="27" name="Group 26">
            <a:extLst>
              <a:ext uri="{FF2B5EF4-FFF2-40B4-BE49-F238E27FC236}">
                <a16:creationId xmlns:a16="http://schemas.microsoft.com/office/drawing/2014/main" id="{1BEC7507-B6D6-8423-E7CD-C5C5C29305C5}"/>
              </a:ext>
            </a:extLst>
          </p:cNvPr>
          <p:cNvGrpSpPr/>
          <p:nvPr/>
        </p:nvGrpSpPr>
        <p:grpSpPr>
          <a:xfrm>
            <a:off x="9152172" y="838200"/>
            <a:ext cx="3001705" cy="2040775"/>
            <a:chOff x="9152172" y="1007225"/>
            <a:chExt cx="3001705" cy="2040775"/>
          </a:xfrm>
        </p:grpSpPr>
        <p:graphicFrame>
          <p:nvGraphicFramePr>
            <p:cNvPr id="21" name="Chart 20">
              <a:extLst>
                <a:ext uri="{FF2B5EF4-FFF2-40B4-BE49-F238E27FC236}">
                  <a16:creationId xmlns:a16="http://schemas.microsoft.com/office/drawing/2014/main" id="{3EC3E03C-164C-3C9C-6692-9770B7B6A915}"/>
                </a:ext>
              </a:extLst>
            </p:cNvPr>
            <p:cNvGraphicFramePr>
              <a:graphicFrameLocks/>
            </p:cNvGraphicFramePr>
            <p:nvPr>
              <p:extLst>
                <p:ext uri="{D42A27DB-BD31-4B8C-83A1-F6EECF244321}">
                  <p14:modId xmlns:p14="http://schemas.microsoft.com/office/powerpoint/2010/main" val="3106666410"/>
                </p:ext>
              </p:extLst>
            </p:nvPr>
          </p:nvGraphicFramePr>
          <p:xfrm>
            <a:off x="9152172" y="1007225"/>
            <a:ext cx="2963582" cy="2040775"/>
          </p:xfrm>
          <a:graphic>
            <a:graphicData uri="http://schemas.openxmlformats.org/drawingml/2006/chart">
              <c:chart xmlns:c="http://schemas.openxmlformats.org/drawingml/2006/chart" xmlns:r="http://schemas.openxmlformats.org/officeDocument/2006/relationships" r:id="rId3"/>
            </a:graphicData>
          </a:graphic>
        </p:graphicFrame>
        <p:pic>
          <p:nvPicPr>
            <p:cNvPr id="26" name="Picture 25">
              <a:extLst>
                <a:ext uri="{FF2B5EF4-FFF2-40B4-BE49-F238E27FC236}">
                  <a16:creationId xmlns:a16="http://schemas.microsoft.com/office/drawing/2014/main" id="{84D4A884-111B-40A0-2954-9800A507A495}"/>
                </a:ext>
              </a:extLst>
            </p:cNvPr>
            <p:cNvPicPr>
              <a:picLocks noChangeAspect="1"/>
            </p:cNvPicPr>
            <p:nvPr/>
          </p:nvPicPr>
          <p:blipFill>
            <a:blip r:embed="rId4"/>
            <a:stretch>
              <a:fillRect/>
            </a:stretch>
          </p:blipFill>
          <p:spPr>
            <a:xfrm>
              <a:off x="9175059" y="2042099"/>
              <a:ext cx="2978818" cy="485575"/>
            </a:xfrm>
            <a:prstGeom prst="rect">
              <a:avLst/>
            </a:prstGeom>
          </p:spPr>
        </p:pic>
      </p:grpSp>
      <p:graphicFrame>
        <p:nvGraphicFramePr>
          <p:cNvPr id="28" name="Chart 27">
            <a:extLst>
              <a:ext uri="{FF2B5EF4-FFF2-40B4-BE49-F238E27FC236}">
                <a16:creationId xmlns:a16="http://schemas.microsoft.com/office/drawing/2014/main" id="{01402CD6-A2EC-DA1B-BA63-D82202A13265}"/>
              </a:ext>
            </a:extLst>
          </p:cNvPr>
          <p:cNvGraphicFramePr>
            <a:graphicFrameLocks/>
          </p:cNvGraphicFramePr>
          <p:nvPr>
            <p:extLst>
              <p:ext uri="{D42A27DB-BD31-4B8C-83A1-F6EECF244321}">
                <p14:modId xmlns:p14="http://schemas.microsoft.com/office/powerpoint/2010/main" val="795008032"/>
              </p:ext>
            </p:extLst>
          </p:nvPr>
        </p:nvGraphicFramePr>
        <p:xfrm>
          <a:off x="8987362" y="3567506"/>
          <a:ext cx="3200400" cy="2040775"/>
        </p:xfrm>
        <a:graphic>
          <a:graphicData uri="http://schemas.openxmlformats.org/drawingml/2006/chart">
            <c:chart xmlns:c="http://schemas.openxmlformats.org/drawingml/2006/chart" xmlns:r="http://schemas.openxmlformats.org/officeDocument/2006/relationships" r:id="rId5"/>
          </a:graphicData>
        </a:graphic>
      </p:graphicFrame>
    </p:spTree>
    <p:extLst>
      <p:ext uri="{BB962C8B-B14F-4D97-AF65-F5344CB8AC3E}">
        <p14:creationId xmlns:p14="http://schemas.microsoft.com/office/powerpoint/2010/main" val="258207078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lide Number Placeholder 2">
            <a:extLst>
              <a:ext uri="{FF2B5EF4-FFF2-40B4-BE49-F238E27FC236}">
                <a16:creationId xmlns:a16="http://schemas.microsoft.com/office/drawing/2014/main" id="{751D8A60-9CED-46FF-B0F6-998685E73AD0}"/>
              </a:ext>
            </a:extLst>
          </p:cNvPr>
          <p:cNvSpPr>
            <a:spLocks noGrp="1"/>
          </p:cNvSpPr>
          <p:nvPr>
            <p:ph type="sldNum" sz="quarter" idx="11"/>
          </p:nvPr>
        </p:nvSpPr>
        <p:spPr/>
        <p:txBody>
          <a:bodyPr/>
          <a:lstStyle/>
          <a:p>
            <a:pPr marL="25400" marR="0" lvl="0" indent="0" algn="l" defTabSz="914400" rtl="0" eaLnBrk="1" fontAlgn="auto" latinLnBrk="0" hangingPunct="1">
              <a:lnSpc>
                <a:spcPts val="2090"/>
              </a:lnSpc>
              <a:spcBef>
                <a:spcPts val="0"/>
              </a:spcBef>
              <a:spcAft>
                <a:spcPts val="0"/>
              </a:spcAft>
              <a:buClrTx/>
              <a:buSzTx/>
              <a:buFontTx/>
              <a:buNone/>
              <a:tabLst/>
              <a:defRPr/>
            </a:pPr>
            <a:fld id="{81D60167-4931-47E6-BA6A-407CBD079E47}" type="slidenum">
              <a:rPr kumimoji="0" lang="en-GB" sz="1800" b="0" i="0" u="none" strike="noStrike" kern="1200" cap="none" spc="0" normalizeH="0" baseline="0" noProof="0" smtClean="0">
                <a:ln>
                  <a:noFill/>
                </a:ln>
                <a:solidFill>
                  <a:prstClr val="white"/>
                </a:solidFill>
                <a:effectLst/>
                <a:uLnTx/>
                <a:uFillTx/>
                <a:latin typeface="Poppins"/>
                <a:ea typeface="+mn-ea"/>
                <a:cs typeface="Arial"/>
              </a:rPr>
              <a:pPr marL="25400" marR="0" lvl="0" indent="0" algn="l" defTabSz="914400" rtl="0" eaLnBrk="1" fontAlgn="auto" latinLnBrk="0" hangingPunct="1">
                <a:lnSpc>
                  <a:spcPts val="2090"/>
                </a:lnSpc>
                <a:spcBef>
                  <a:spcPts val="0"/>
                </a:spcBef>
                <a:spcAft>
                  <a:spcPts val="0"/>
                </a:spcAft>
                <a:buClrTx/>
                <a:buSzTx/>
                <a:buFontTx/>
                <a:buNone/>
                <a:tabLst/>
                <a:defRPr/>
              </a:pPr>
              <a:t>7</a:t>
            </a:fld>
            <a:endParaRPr kumimoji="0" lang="en-GB" sz="1800" b="0" i="0" u="none" strike="noStrike" kern="1200" cap="none" spc="0" normalizeH="0" baseline="0" noProof="0" dirty="0">
              <a:ln>
                <a:noFill/>
              </a:ln>
              <a:solidFill>
                <a:prstClr val="white"/>
              </a:solidFill>
              <a:effectLst/>
              <a:uLnTx/>
              <a:uFillTx/>
              <a:latin typeface="Poppins"/>
              <a:ea typeface="+mn-ea"/>
              <a:cs typeface="Arial"/>
            </a:endParaRPr>
          </a:p>
        </p:txBody>
      </p:sp>
      <p:grpSp>
        <p:nvGrpSpPr>
          <p:cNvPr id="30" name="Group 29">
            <a:extLst>
              <a:ext uri="{FF2B5EF4-FFF2-40B4-BE49-F238E27FC236}">
                <a16:creationId xmlns:a16="http://schemas.microsoft.com/office/drawing/2014/main" id="{CA59F9C7-95F5-AB4D-62E6-72C4447D6C77}"/>
              </a:ext>
            </a:extLst>
          </p:cNvPr>
          <p:cNvGrpSpPr/>
          <p:nvPr/>
        </p:nvGrpSpPr>
        <p:grpSpPr>
          <a:xfrm>
            <a:off x="-304799" y="1447800"/>
            <a:ext cx="6705599" cy="2062103"/>
            <a:chOff x="-471680" y="1687603"/>
            <a:chExt cx="6586894" cy="2062103"/>
          </a:xfrm>
        </p:grpSpPr>
        <p:sp>
          <p:nvSpPr>
            <p:cNvPr id="21" name="Rectangle 20">
              <a:extLst>
                <a:ext uri="{FF2B5EF4-FFF2-40B4-BE49-F238E27FC236}">
                  <a16:creationId xmlns:a16="http://schemas.microsoft.com/office/drawing/2014/main" id="{A3A6692C-9AB1-8DE7-3467-0D23BAF03784}"/>
                </a:ext>
              </a:extLst>
            </p:cNvPr>
            <p:cNvSpPr/>
            <p:nvPr/>
          </p:nvSpPr>
          <p:spPr>
            <a:xfrm>
              <a:off x="-471680" y="1905000"/>
              <a:ext cx="5763534" cy="1844706"/>
            </a:xfrm>
            <a:prstGeom prst="rect">
              <a:avLst/>
            </a:prstGeom>
            <a:solidFill>
              <a:srgbClr val="EEEEE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24" name="TextBox 23">
              <a:extLst>
                <a:ext uri="{FF2B5EF4-FFF2-40B4-BE49-F238E27FC236}">
                  <a16:creationId xmlns:a16="http://schemas.microsoft.com/office/drawing/2014/main" id="{F0AE65E4-B0C4-56F4-4DAF-2452A5DAE4CC}"/>
                </a:ext>
              </a:extLst>
            </p:cNvPr>
            <p:cNvSpPr txBox="1"/>
            <p:nvPr/>
          </p:nvSpPr>
          <p:spPr>
            <a:xfrm>
              <a:off x="276830" y="2348340"/>
              <a:ext cx="2286000" cy="1015663"/>
            </a:xfrm>
            <a:prstGeom prst="rect">
              <a:avLst/>
            </a:prstGeom>
            <a:noFill/>
          </p:spPr>
          <p:txBody>
            <a:bodyPr wrap="square" rtlCol="0">
              <a:spAutoFit/>
            </a:bodyPr>
            <a:lstStyle/>
            <a:p>
              <a:r>
                <a:rPr lang="en-US" sz="1000" dirty="0">
                  <a:solidFill>
                    <a:srgbClr val="00AFD7"/>
                  </a:solidFill>
                </a:rPr>
                <a:t>Posting by LA Dec ‘21 – Dec ’22</a:t>
              </a:r>
            </a:p>
            <a:p>
              <a:endParaRPr lang="en-US" sz="1000" dirty="0"/>
            </a:p>
            <a:p>
              <a:r>
                <a:rPr lang="en-US" sz="1000" dirty="0"/>
                <a:t>Sheffield </a:t>
              </a:r>
              <a:r>
                <a:rPr lang="en-US" sz="1000" dirty="0">
                  <a:solidFill>
                    <a:srgbClr val="01AAD3"/>
                  </a:solidFill>
                </a:rPr>
                <a:t>700</a:t>
              </a:r>
            </a:p>
            <a:p>
              <a:r>
                <a:rPr lang="en-US" sz="1000" dirty="0"/>
                <a:t>Doncaster </a:t>
              </a:r>
              <a:r>
                <a:rPr lang="en-US" sz="1000" dirty="0">
                  <a:solidFill>
                    <a:srgbClr val="00AFD7"/>
                  </a:solidFill>
                </a:rPr>
                <a:t>267</a:t>
              </a:r>
            </a:p>
            <a:p>
              <a:r>
                <a:rPr lang="en-US" sz="1000" dirty="0"/>
                <a:t>Barnsley </a:t>
              </a:r>
              <a:r>
                <a:rPr lang="en-US" sz="1000" dirty="0">
                  <a:solidFill>
                    <a:srgbClr val="00AFD7"/>
                  </a:solidFill>
                </a:rPr>
                <a:t>176</a:t>
              </a:r>
            </a:p>
            <a:p>
              <a:r>
                <a:rPr lang="en-US" sz="1000" dirty="0" err="1"/>
                <a:t>Rotherham</a:t>
              </a:r>
              <a:r>
                <a:rPr lang="en-US" sz="1000" dirty="0"/>
                <a:t> </a:t>
              </a:r>
              <a:r>
                <a:rPr lang="en-US" sz="1000" dirty="0">
                  <a:solidFill>
                    <a:srgbClr val="00AFD7"/>
                  </a:solidFill>
                </a:rPr>
                <a:t>174</a:t>
              </a:r>
            </a:p>
          </p:txBody>
        </p:sp>
        <p:sp>
          <p:nvSpPr>
            <p:cNvPr id="28" name="TextBox 27">
              <a:extLst>
                <a:ext uri="{FF2B5EF4-FFF2-40B4-BE49-F238E27FC236}">
                  <a16:creationId xmlns:a16="http://schemas.microsoft.com/office/drawing/2014/main" id="{C3B1BA9E-07B8-EFC1-05F7-313BDDA9E77D}"/>
                </a:ext>
              </a:extLst>
            </p:cNvPr>
            <p:cNvSpPr txBox="1"/>
            <p:nvPr/>
          </p:nvSpPr>
          <p:spPr>
            <a:xfrm>
              <a:off x="1733715" y="1687603"/>
              <a:ext cx="4381499" cy="276999"/>
            </a:xfrm>
            <a:prstGeom prst="rect">
              <a:avLst/>
            </a:prstGeom>
            <a:noFill/>
          </p:spPr>
          <p:txBody>
            <a:bodyPr wrap="square" rtlCol="0">
              <a:spAutoFit/>
            </a:bodyPr>
            <a:lstStyle/>
            <a:p>
              <a:r>
                <a:rPr lang="en-US" sz="1200" dirty="0">
                  <a:solidFill>
                    <a:srgbClr val="00AFD7"/>
                  </a:solidFill>
                </a:rPr>
                <a:t>Job postings by Local Authority over 12 months</a:t>
              </a:r>
              <a:endParaRPr lang="en-GB" sz="1200" dirty="0">
                <a:solidFill>
                  <a:srgbClr val="00AFD7"/>
                </a:solidFill>
              </a:endParaRPr>
            </a:p>
          </p:txBody>
        </p:sp>
      </p:grpSp>
      <p:sp>
        <p:nvSpPr>
          <p:cNvPr id="29" name="TextBox 28">
            <a:extLst>
              <a:ext uri="{FF2B5EF4-FFF2-40B4-BE49-F238E27FC236}">
                <a16:creationId xmlns:a16="http://schemas.microsoft.com/office/drawing/2014/main" id="{A624A0CE-528B-DFBD-F4D4-4EED51A09AC3}"/>
              </a:ext>
            </a:extLst>
          </p:cNvPr>
          <p:cNvSpPr txBox="1"/>
          <p:nvPr/>
        </p:nvSpPr>
        <p:spPr>
          <a:xfrm>
            <a:off x="2676309" y="3882534"/>
            <a:ext cx="4381499" cy="276999"/>
          </a:xfrm>
          <a:prstGeom prst="rect">
            <a:avLst/>
          </a:prstGeom>
          <a:noFill/>
        </p:spPr>
        <p:txBody>
          <a:bodyPr wrap="square" rtlCol="0">
            <a:spAutoFit/>
          </a:bodyPr>
          <a:lstStyle/>
          <a:p>
            <a:r>
              <a:rPr lang="en-US" sz="1200" dirty="0">
                <a:solidFill>
                  <a:srgbClr val="F089B1"/>
                </a:solidFill>
              </a:rPr>
              <a:t>Regional job postings over 12 months</a:t>
            </a:r>
            <a:endParaRPr lang="en-GB" sz="1200" dirty="0">
              <a:solidFill>
                <a:srgbClr val="F089B1"/>
              </a:solidFill>
            </a:endParaRPr>
          </a:p>
        </p:txBody>
      </p:sp>
      <p:sp>
        <p:nvSpPr>
          <p:cNvPr id="38" name="Rectangle 37">
            <a:extLst>
              <a:ext uri="{FF2B5EF4-FFF2-40B4-BE49-F238E27FC236}">
                <a16:creationId xmlns:a16="http://schemas.microsoft.com/office/drawing/2014/main" id="{DEC7A709-8061-13D0-D9EF-52776FA266E2}"/>
              </a:ext>
            </a:extLst>
          </p:cNvPr>
          <p:cNvSpPr/>
          <p:nvPr/>
        </p:nvSpPr>
        <p:spPr>
          <a:xfrm>
            <a:off x="6414003" y="0"/>
            <a:ext cx="5777998" cy="6858000"/>
          </a:xfrm>
          <a:prstGeom prst="rect">
            <a:avLst/>
          </a:pr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35" name="Picture 34" descr="Chart, histogram&#10;&#10;Description automatically generated">
            <a:extLst>
              <a:ext uri="{FF2B5EF4-FFF2-40B4-BE49-F238E27FC236}">
                <a16:creationId xmlns:a16="http://schemas.microsoft.com/office/drawing/2014/main" id="{E02CBA21-1D39-9536-6D6A-318081D2F1E4}"/>
              </a:ext>
            </a:extLst>
          </p:cNvPr>
          <p:cNvPicPr>
            <a:picLocks noChangeAspect="1"/>
          </p:cNvPicPr>
          <p:nvPr/>
        </p:nvPicPr>
        <p:blipFill rotWithShape="1">
          <a:blip r:embed="rId2">
            <a:extLst>
              <a:ext uri="{28A0092B-C50C-407E-A947-70E740481C1C}">
                <a14:useLocalDpi xmlns:a14="http://schemas.microsoft.com/office/drawing/2010/main" val="0"/>
              </a:ext>
            </a:extLst>
          </a:blip>
          <a:srcRect l="42557" t="24547" b="13014"/>
          <a:stretch/>
        </p:blipFill>
        <p:spPr>
          <a:xfrm>
            <a:off x="6599748" y="87710"/>
            <a:ext cx="3132499" cy="1828800"/>
          </a:xfrm>
          <a:prstGeom prst="rect">
            <a:avLst/>
          </a:prstGeom>
        </p:spPr>
      </p:pic>
      <p:pic>
        <p:nvPicPr>
          <p:cNvPr id="37" name="Picture 36" descr="Chart, histogram&#10;&#10;Description automatically generated">
            <a:extLst>
              <a:ext uri="{FF2B5EF4-FFF2-40B4-BE49-F238E27FC236}">
                <a16:creationId xmlns:a16="http://schemas.microsoft.com/office/drawing/2014/main" id="{DF70ADC5-7A54-F47C-873E-5D6ACE7644B5}"/>
              </a:ext>
            </a:extLst>
          </p:cNvPr>
          <p:cNvPicPr>
            <a:picLocks noChangeAspect="1"/>
          </p:cNvPicPr>
          <p:nvPr/>
        </p:nvPicPr>
        <p:blipFill rotWithShape="1">
          <a:blip r:embed="rId3">
            <a:extLst>
              <a:ext uri="{28A0092B-C50C-407E-A947-70E740481C1C}">
                <a14:useLocalDpi xmlns:a14="http://schemas.microsoft.com/office/drawing/2010/main" val="0"/>
              </a:ext>
            </a:extLst>
          </a:blip>
          <a:srcRect l="43013" t="24343" b="15819"/>
          <a:stretch/>
        </p:blipFill>
        <p:spPr>
          <a:xfrm>
            <a:off x="6630177" y="2336176"/>
            <a:ext cx="3107602" cy="1752600"/>
          </a:xfrm>
          <a:prstGeom prst="rect">
            <a:avLst/>
          </a:prstGeom>
        </p:spPr>
      </p:pic>
      <p:sp>
        <p:nvSpPr>
          <p:cNvPr id="39" name="TextBox 38">
            <a:extLst>
              <a:ext uri="{FF2B5EF4-FFF2-40B4-BE49-F238E27FC236}">
                <a16:creationId xmlns:a16="http://schemas.microsoft.com/office/drawing/2014/main" id="{2A8D2665-D50B-3617-8EEB-7A36D356931E}"/>
              </a:ext>
            </a:extLst>
          </p:cNvPr>
          <p:cNvSpPr txBox="1"/>
          <p:nvPr/>
        </p:nvSpPr>
        <p:spPr>
          <a:xfrm>
            <a:off x="9512030" y="87710"/>
            <a:ext cx="2667000" cy="3785652"/>
          </a:xfrm>
          <a:prstGeom prst="rect">
            <a:avLst/>
          </a:prstGeom>
          <a:noFill/>
        </p:spPr>
        <p:txBody>
          <a:bodyPr wrap="square" rtlCol="0">
            <a:spAutoFit/>
          </a:bodyPr>
          <a:lstStyle/>
          <a:p>
            <a:r>
              <a:rPr lang="en-US" sz="1200" dirty="0"/>
              <a:t>The average advertised salary in 2022 across all S&amp;PA occupations within South Yorkshire was £23k. There is a salary range of £10k to £79k with 2% earning the lower of the salary range and 8% earning at the highest. Around 30% of the S&amp;PA workforce in South Yorkshire earn within the median salary band here, of £19k-£22k. </a:t>
            </a:r>
          </a:p>
          <a:p>
            <a:endParaRPr lang="en-GB" sz="1200" dirty="0"/>
          </a:p>
          <a:p>
            <a:r>
              <a:rPr lang="en-GB" sz="1200" dirty="0"/>
              <a:t>When looking at hourly pay, the median average was £11.05/hr. This ranges from £5/hr to £38/hr.</a:t>
            </a:r>
          </a:p>
          <a:p>
            <a:endParaRPr lang="en-GB" sz="1200" dirty="0"/>
          </a:p>
          <a:p>
            <a:r>
              <a:rPr lang="en-GB" sz="1200" dirty="0"/>
              <a:t>Sheffield was the highest paid LA within </a:t>
            </a:r>
            <a:r>
              <a:rPr lang="en-GB" sz="1200"/>
              <a:t>South Yorkshire </a:t>
            </a:r>
            <a:r>
              <a:rPr lang="en-GB" sz="1200" dirty="0"/>
              <a:t>with the workforce earning on average £25k or £12.03/hr.</a:t>
            </a:r>
            <a:endParaRPr lang="en-US" sz="1200" dirty="0"/>
          </a:p>
        </p:txBody>
      </p:sp>
      <p:sp>
        <p:nvSpPr>
          <p:cNvPr id="42" name="TextBox 41">
            <a:extLst>
              <a:ext uri="{FF2B5EF4-FFF2-40B4-BE49-F238E27FC236}">
                <a16:creationId xmlns:a16="http://schemas.microsoft.com/office/drawing/2014/main" id="{843E90F5-BEDE-2CA8-A1CC-EA8E4E671310}"/>
              </a:ext>
            </a:extLst>
          </p:cNvPr>
          <p:cNvSpPr txBox="1"/>
          <p:nvPr/>
        </p:nvSpPr>
        <p:spPr>
          <a:xfrm>
            <a:off x="6477002" y="4495800"/>
            <a:ext cx="5638798" cy="461665"/>
          </a:xfrm>
          <a:prstGeom prst="rect">
            <a:avLst/>
          </a:prstGeom>
          <a:noFill/>
        </p:spPr>
        <p:txBody>
          <a:bodyPr wrap="square" rtlCol="0">
            <a:spAutoFit/>
          </a:bodyPr>
          <a:lstStyle/>
          <a:p>
            <a:r>
              <a:rPr lang="en-US" sz="1200" dirty="0">
                <a:solidFill>
                  <a:srgbClr val="10B684"/>
                </a:solidFill>
              </a:rPr>
              <a:t>Advertised wage trends show that advertised salaries have increased by 6.2% in the past 12 months, with a peak of £27.9k annually or £13.42/</a:t>
            </a:r>
            <a:r>
              <a:rPr lang="en-US" sz="1200" dirty="0" err="1">
                <a:solidFill>
                  <a:srgbClr val="10B684"/>
                </a:solidFill>
              </a:rPr>
              <a:t>hr</a:t>
            </a:r>
            <a:endParaRPr lang="en-GB" sz="1200" dirty="0">
              <a:solidFill>
                <a:srgbClr val="10B684"/>
              </a:solidFill>
            </a:endParaRPr>
          </a:p>
        </p:txBody>
      </p:sp>
      <p:sp>
        <p:nvSpPr>
          <p:cNvPr id="4" name="Title 4">
            <a:extLst>
              <a:ext uri="{FF2B5EF4-FFF2-40B4-BE49-F238E27FC236}">
                <a16:creationId xmlns:a16="http://schemas.microsoft.com/office/drawing/2014/main" id="{B954F4C0-3FF5-376F-C062-74E415924D71}"/>
              </a:ext>
            </a:extLst>
          </p:cNvPr>
          <p:cNvSpPr>
            <a:spLocks noGrp="1"/>
          </p:cNvSpPr>
          <p:nvPr>
            <p:ph type="title"/>
          </p:nvPr>
        </p:nvSpPr>
        <p:spPr>
          <a:xfrm>
            <a:off x="685800" y="504675"/>
            <a:ext cx="10447618" cy="787400"/>
          </a:xfrm>
        </p:spPr>
        <p:txBody>
          <a:bodyPr/>
          <a:lstStyle/>
          <a:p>
            <a:r>
              <a:rPr lang="en-US" sz="2800" b="0" dirty="0">
                <a:solidFill>
                  <a:srgbClr val="00AED6"/>
                </a:solidFill>
                <a:latin typeface="+mn-lt"/>
              </a:rPr>
              <a:t>Recruitment</a:t>
            </a:r>
            <a:br>
              <a:rPr lang="en-US" sz="2800" b="0" dirty="0">
                <a:solidFill>
                  <a:srgbClr val="00AED6"/>
                </a:solidFill>
                <a:latin typeface="+mn-lt"/>
              </a:rPr>
            </a:br>
            <a:r>
              <a:rPr lang="en-US" sz="2800" b="0" dirty="0">
                <a:solidFill>
                  <a:schemeClr val="bg1"/>
                </a:solidFill>
                <a:latin typeface="+mn-lt"/>
              </a:rPr>
              <a:t>South Yorkshire</a:t>
            </a:r>
            <a:br>
              <a:rPr lang="en-GB" sz="5400" dirty="0">
                <a:solidFill>
                  <a:schemeClr val="bg1"/>
                </a:solidFill>
              </a:rPr>
            </a:br>
            <a:endParaRPr lang="en-GB" dirty="0"/>
          </a:p>
        </p:txBody>
      </p:sp>
      <p:pic>
        <p:nvPicPr>
          <p:cNvPr id="5" name="Picture 4">
            <a:extLst>
              <a:ext uri="{FF2B5EF4-FFF2-40B4-BE49-F238E27FC236}">
                <a16:creationId xmlns:a16="http://schemas.microsoft.com/office/drawing/2014/main" id="{67A2F7E8-0D6C-C459-E7DA-526BCBF6FFB4}"/>
              </a:ext>
            </a:extLst>
          </p:cNvPr>
          <p:cNvPicPr>
            <a:picLocks noChangeAspect="1"/>
          </p:cNvPicPr>
          <p:nvPr/>
        </p:nvPicPr>
        <p:blipFill>
          <a:blip r:embed="rId4"/>
          <a:stretch>
            <a:fillRect/>
          </a:stretch>
        </p:blipFill>
        <p:spPr>
          <a:xfrm>
            <a:off x="2744185" y="1665197"/>
            <a:ext cx="2818415" cy="1844706"/>
          </a:xfrm>
          <a:prstGeom prst="rect">
            <a:avLst/>
          </a:prstGeom>
        </p:spPr>
      </p:pic>
      <p:graphicFrame>
        <p:nvGraphicFramePr>
          <p:cNvPr id="7" name="Chart 6">
            <a:extLst>
              <a:ext uri="{FF2B5EF4-FFF2-40B4-BE49-F238E27FC236}">
                <a16:creationId xmlns:a16="http://schemas.microsoft.com/office/drawing/2014/main" id="{2FBFBDE9-C6D0-2158-B422-B72D45C07B46}"/>
              </a:ext>
            </a:extLst>
          </p:cNvPr>
          <p:cNvGraphicFramePr>
            <a:graphicFrameLocks/>
          </p:cNvGraphicFramePr>
          <p:nvPr>
            <p:extLst>
              <p:ext uri="{D42A27DB-BD31-4B8C-83A1-F6EECF244321}">
                <p14:modId xmlns:p14="http://schemas.microsoft.com/office/powerpoint/2010/main" val="1431641736"/>
              </p:ext>
            </p:extLst>
          </p:nvPr>
        </p:nvGraphicFramePr>
        <p:xfrm>
          <a:off x="257485" y="3914930"/>
          <a:ext cx="5682887" cy="2495134"/>
        </p:xfrm>
        <a:graphic>
          <a:graphicData uri="http://schemas.openxmlformats.org/drawingml/2006/chart">
            <c:chart xmlns:c="http://schemas.openxmlformats.org/drawingml/2006/chart" xmlns:r="http://schemas.openxmlformats.org/officeDocument/2006/relationships" r:id="rId5"/>
          </a:graphicData>
        </a:graphic>
      </p:graphicFrame>
      <p:pic>
        <p:nvPicPr>
          <p:cNvPr id="9" name="Picture 8">
            <a:extLst>
              <a:ext uri="{FF2B5EF4-FFF2-40B4-BE49-F238E27FC236}">
                <a16:creationId xmlns:a16="http://schemas.microsoft.com/office/drawing/2014/main" id="{E758C0A7-DDE0-989A-5D5D-72BA4DE47CA9}"/>
              </a:ext>
            </a:extLst>
          </p:cNvPr>
          <p:cNvPicPr>
            <a:picLocks noChangeAspect="1"/>
          </p:cNvPicPr>
          <p:nvPr/>
        </p:nvPicPr>
        <p:blipFill>
          <a:blip r:embed="rId6"/>
          <a:stretch>
            <a:fillRect/>
          </a:stretch>
        </p:blipFill>
        <p:spPr>
          <a:xfrm>
            <a:off x="6791773" y="4980581"/>
            <a:ext cx="5027578" cy="1801219"/>
          </a:xfrm>
          <a:prstGeom prst="rect">
            <a:avLst/>
          </a:prstGeom>
        </p:spPr>
      </p:pic>
    </p:spTree>
    <p:extLst>
      <p:ext uri="{BB962C8B-B14F-4D97-AF65-F5344CB8AC3E}">
        <p14:creationId xmlns:p14="http://schemas.microsoft.com/office/powerpoint/2010/main" val="226310891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lide Number Placeholder 2">
            <a:extLst>
              <a:ext uri="{FF2B5EF4-FFF2-40B4-BE49-F238E27FC236}">
                <a16:creationId xmlns:a16="http://schemas.microsoft.com/office/drawing/2014/main" id="{751D8A60-9CED-46FF-B0F6-998685E73AD0}"/>
              </a:ext>
            </a:extLst>
          </p:cNvPr>
          <p:cNvSpPr>
            <a:spLocks noGrp="1"/>
          </p:cNvSpPr>
          <p:nvPr>
            <p:ph type="sldNum" sz="quarter" idx="11"/>
          </p:nvPr>
        </p:nvSpPr>
        <p:spPr/>
        <p:txBody>
          <a:bodyPr/>
          <a:lstStyle/>
          <a:p>
            <a:pPr marL="25400" marR="0" lvl="0" indent="0" algn="l" defTabSz="914400" rtl="0" eaLnBrk="1" fontAlgn="auto" latinLnBrk="0" hangingPunct="1">
              <a:lnSpc>
                <a:spcPts val="2090"/>
              </a:lnSpc>
              <a:spcBef>
                <a:spcPts val="0"/>
              </a:spcBef>
              <a:spcAft>
                <a:spcPts val="0"/>
              </a:spcAft>
              <a:buClrTx/>
              <a:buSzTx/>
              <a:buFontTx/>
              <a:buNone/>
              <a:tabLst/>
              <a:defRPr/>
            </a:pPr>
            <a:fld id="{81D60167-4931-47E6-BA6A-407CBD079E47}" type="slidenum">
              <a:rPr kumimoji="0" lang="en-GB" sz="1800" b="0" i="0" u="none" strike="noStrike" kern="1200" cap="none" spc="0" normalizeH="0" baseline="0" noProof="0" smtClean="0">
                <a:ln>
                  <a:noFill/>
                </a:ln>
                <a:solidFill>
                  <a:prstClr val="white"/>
                </a:solidFill>
                <a:effectLst/>
                <a:uLnTx/>
                <a:uFillTx/>
                <a:latin typeface="Poppins"/>
                <a:ea typeface="+mn-ea"/>
                <a:cs typeface="Arial"/>
              </a:rPr>
              <a:pPr marL="25400" marR="0" lvl="0" indent="0" algn="l" defTabSz="914400" rtl="0" eaLnBrk="1" fontAlgn="auto" latinLnBrk="0" hangingPunct="1">
                <a:lnSpc>
                  <a:spcPts val="2090"/>
                </a:lnSpc>
                <a:spcBef>
                  <a:spcPts val="0"/>
                </a:spcBef>
                <a:spcAft>
                  <a:spcPts val="0"/>
                </a:spcAft>
                <a:buClrTx/>
                <a:buSzTx/>
                <a:buFontTx/>
                <a:buNone/>
                <a:tabLst/>
                <a:defRPr/>
              </a:pPr>
              <a:t>8</a:t>
            </a:fld>
            <a:endParaRPr kumimoji="0" lang="en-GB" sz="1800" b="0" i="0" u="none" strike="noStrike" kern="1200" cap="none" spc="0" normalizeH="0" baseline="0" noProof="0" dirty="0">
              <a:ln>
                <a:noFill/>
              </a:ln>
              <a:solidFill>
                <a:prstClr val="white"/>
              </a:solidFill>
              <a:effectLst/>
              <a:uLnTx/>
              <a:uFillTx/>
              <a:latin typeface="Poppins"/>
              <a:ea typeface="+mn-ea"/>
              <a:cs typeface="Arial"/>
            </a:endParaRPr>
          </a:p>
        </p:txBody>
      </p:sp>
      <p:sp>
        <p:nvSpPr>
          <p:cNvPr id="5" name="Rectangle 4">
            <a:extLst>
              <a:ext uri="{FF2B5EF4-FFF2-40B4-BE49-F238E27FC236}">
                <a16:creationId xmlns:a16="http://schemas.microsoft.com/office/drawing/2014/main" id="{03FB55AE-51F9-4C8B-6D5C-C1C4B83CCFB8}"/>
              </a:ext>
            </a:extLst>
          </p:cNvPr>
          <p:cNvSpPr/>
          <p:nvPr/>
        </p:nvSpPr>
        <p:spPr>
          <a:xfrm>
            <a:off x="-76200" y="1752600"/>
            <a:ext cx="5181600" cy="6858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 name="TextBox 3">
            <a:extLst>
              <a:ext uri="{FF2B5EF4-FFF2-40B4-BE49-F238E27FC236}">
                <a16:creationId xmlns:a16="http://schemas.microsoft.com/office/drawing/2014/main" id="{F9A90ABF-B18B-B5EC-D3EF-F1665801FBFD}"/>
              </a:ext>
            </a:extLst>
          </p:cNvPr>
          <p:cNvSpPr txBox="1"/>
          <p:nvPr/>
        </p:nvSpPr>
        <p:spPr>
          <a:xfrm>
            <a:off x="2209800" y="1792069"/>
            <a:ext cx="2895600" cy="646331"/>
          </a:xfrm>
          <a:prstGeom prst="rect">
            <a:avLst/>
          </a:prstGeom>
          <a:noFill/>
        </p:spPr>
        <p:txBody>
          <a:bodyPr wrap="square" rtlCol="0">
            <a:spAutoFit/>
          </a:bodyPr>
          <a:lstStyle/>
          <a:p>
            <a:pPr algn="r"/>
            <a:r>
              <a:rPr lang="en-US" dirty="0"/>
              <a:t>Education &amp; experience required by employers</a:t>
            </a:r>
            <a:endParaRPr lang="en-GB" dirty="0"/>
          </a:p>
        </p:txBody>
      </p:sp>
      <p:sp>
        <p:nvSpPr>
          <p:cNvPr id="6" name="TextBox 5">
            <a:extLst>
              <a:ext uri="{FF2B5EF4-FFF2-40B4-BE49-F238E27FC236}">
                <a16:creationId xmlns:a16="http://schemas.microsoft.com/office/drawing/2014/main" id="{DE79B14F-2B6D-DF1E-8598-4F03071E5935}"/>
              </a:ext>
            </a:extLst>
          </p:cNvPr>
          <p:cNvSpPr txBox="1"/>
          <p:nvPr/>
        </p:nvSpPr>
        <p:spPr>
          <a:xfrm>
            <a:off x="1524000" y="2649378"/>
            <a:ext cx="4267200" cy="1384995"/>
          </a:xfrm>
          <a:prstGeom prst="rect">
            <a:avLst/>
          </a:prstGeom>
          <a:noFill/>
        </p:spPr>
        <p:txBody>
          <a:bodyPr wrap="square" rtlCol="0">
            <a:spAutoFit/>
          </a:bodyPr>
          <a:lstStyle/>
          <a:p>
            <a:r>
              <a:rPr lang="en-US" sz="1400" dirty="0">
                <a:solidFill>
                  <a:srgbClr val="00AFD7"/>
                </a:solidFill>
              </a:rPr>
              <a:t>GCSE or equivalent </a:t>
            </a:r>
            <a:r>
              <a:rPr lang="en-US" sz="1400" dirty="0">
                <a:solidFill>
                  <a:schemeClr val="bg1"/>
                </a:solidFill>
              </a:rPr>
              <a:t>11%</a:t>
            </a:r>
          </a:p>
          <a:p>
            <a:r>
              <a:rPr lang="en-US" sz="1400" dirty="0">
                <a:solidFill>
                  <a:srgbClr val="00AFD7"/>
                </a:solidFill>
              </a:rPr>
              <a:t>A-level or equivalent </a:t>
            </a:r>
            <a:r>
              <a:rPr lang="en-US" sz="1400" dirty="0">
                <a:solidFill>
                  <a:schemeClr val="bg1"/>
                </a:solidFill>
              </a:rPr>
              <a:t>5%</a:t>
            </a:r>
          </a:p>
          <a:p>
            <a:r>
              <a:rPr lang="en-US" sz="1400" dirty="0">
                <a:solidFill>
                  <a:srgbClr val="00AFD7"/>
                </a:solidFill>
              </a:rPr>
              <a:t>Foundation/HNC/HND or equivalent </a:t>
            </a:r>
            <a:r>
              <a:rPr lang="en-US" sz="1400" dirty="0">
                <a:solidFill>
                  <a:schemeClr val="bg1"/>
                </a:solidFill>
              </a:rPr>
              <a:t>1%</a:t>
            </a:r>
          </a:p>
          <a:p>
            <a:r>
              <a:rPr lang="en-US" sz="1400" dirty="0">
                <a:solidFill>
                  <a:srgbClr val="00AFD7"/>
                </a:solidFill>
              </a:rPr>
              <a:t>Bachelor’s or equivalent </a:t>
            </a:r>
            <a:r>
              <a:rPr lang="en-US" sz="1400" dirty="0">
                <a:solidFill>
                  <a:schemeClr val="bg1"/>
                </a:solidFill>
              </a:rPr>
              <a:t>5%</a:t>
            </a:r>
          </a:p>
          <a:p>
            <a:r>
              <a:rPr lang="en-US" sz="1400" dirty="0">
                <a:solidFill>
                  <a:srgbClr val="00AFD7"/>
                </a:solidFill>
              </a:rPr>
              <a:t>Master’s or equivalent </a:t>
            </a:r>
            <a:r>
              <a:rPr lang="en-US" sz="1400" dirty="0">
                <a:solidFill>
                  <a:schemeClr val="bg1"/>
                </a:solidFill>
              </a:rPr>
              <a:t>0%</a:t>
            </a:r>
          </a:p>
          <a:p>
            <a:r>
              <a:rPr lang="en-US" sz="1400" dirty="0">
                <a:solidFill>
                  <a:srgbClr val="00AFD7"/>
                </a:solidFill>
              </a:rPr>
              <a:t>Ph.D. or equivalent </a:t>
            </a:r>
            <a:r>
              <a:rPr lang="en-US" sz="1400" dirty="0">
                <a:solidFill>
                  <a:schemeClr val="bg1"/>
                </a:solidFill>
              </a:rPr>
              <a:t>0%</a:t>
            </a:r>
            <a:endParaRPr lang="en-GB" sz="1400" dirty="0">
              <a:solidFill>
                <a:schemeClr val="bg1"/>
              </a:solidFill>
            </a:endParaRPr>
          </a:p>
        </p:txBody>
      </p:sp>
      <p:sp>
        <p:nvSpPr>
          <p:cNvPr id="7" name="TextBox 6">
            <a:extLst>
              <a:ext uri="{FF2B5EF4-FFF2-40B4-BE49-F238E27FC236}">
                <a16:creationId xmlns:a16="http://schemas.microsoft.com/office/drawing/2014/main" id="{56715F18-06E0-8985-54C5-4C9C7C1B829B}"/>
              </a:ext>
            </a:extLst>
          </p:cNvPr>
          <p:cNvSpPr txBox="1"/>
          <p:nvPr/>
        </p:nvSpPr>
        <p:spPr>
          <a:xfrm>
            <a:off x="1524000" y="4191000"/>
            <a:ext cx="4267200" cy="1384995"/>
          </a:xfrm>
          <a:prstGeom prst="rect">
            <a:avLst/>
          </a:prstGeom>
          <a:noFill/>
        </p:spPr>
        <p:txBody>
          <a:bodyPr wrap="square" rtlCol="0">
            <a:spAutoFit/>
          </a:bodyPr>
          <a:lstStyle/>
          <a:p>
            <a:r>
              <a:rPr lang="en-US" sz="1400" dirty="0">
                <a:solidFill>
                  <a:srgbClr val="00AFD7"/>
                </a:solidFill>
              </a:rPr>
              <a:t>No minimum experience </a:t>
            </a:r>
            <a:r>
              <a:rPr lang="en-US" sz="1400" dirty="0">
                <a:solidFill>
                  <a:schemeClr val="bg1"/>
                </a:solidFill>
              </a:rPr>
              <a:t>88%</a:t>
            </a:r>
            <a:r>
              <a:rPr lang="en-US" sz="1400" dirty="0">
                <a:solidFill>
                  <a:srgbClr val="00AFD7"/>
                </a:solidFill>
              </a:rPr>
              <a:t> </a:t>
            </a:r>
          </a:p>
          <a:p>
            <a:r>
              <a:rPr lang="en-US" sz="1400" dirty="0">
                <a:solidFill>
                  <a:srgbClr val="00AFD7"/>
                </a:solidFill>
              </a:rPr>
              <a:t>0-1 years </a:t>
            </a:r>
            <a:r>
              <a:rPr lang="en-US" sz="1400" dirty="0">
                <a:solidFill>
                  <a:schemeClr val="bg1"/>
                </a:solidFill>
              </a:rPr>
              <a:t>4%</a:t>
            </a:r>
          </a:p>
          <a:p>
            <a:r>
              <a:rPr lang="en-US" sz="1400" dirty="0">
                <a:solidFill>
                  <a:srgbClr val="00AFD7"/>
                </a:solidFill>
              </a:rPr>
              <a:t>2-3 years </a:t>
            </a:r>
            <a:r>
              <a:rPr lang="en-US" sz="1400" dirty="0">
                <a:solidFill>
                  <a:schemeClr val="bg1"/>
                </a:solidFill>
              </a:rPr>
              <a:t>5%</a:t>
            </a:r>
          </a:p>
          <a:p>
            <a:r>
              <a:rPr lang="en-US" sz="1400" dirty="0">
                <a:solidFill>
                  <a:srgbClr val="00AFD7"/>
                </a:solidFill>
              </a:rPr>
              <a:t>4-6 years </a:t>
            </a:r>
            <a:r>
              <a:rPr lang="en-US" sz="1400" dirty="0">
                <a:solidFill>
                  <a:schemeClr val="bg1"/>
                </a:solidFill>
              </a:rPr>
              <a:t>1%</a:t>
            </a:r>
          </a:p>
          <a:p>
            <a:r>
              <a:rPr lang="en-US" sz="1400" dirty="0">
                <a:solidFill>
                  <a:srgbClr val="00AFD7"/>
                </a:solidFill>
              </a:rPr>
              <a:t>7-9 years </a:t>
            </a:r>
            <a:r>
              <a:rPr lang="en-US" sz="1400" dirty="0">
                <a:solidFill>
                  <a:schemeClr val="bg1"/>
                </a:solidFill>
              </a:rPr>
              <a:t>0%</a:t>
            </a:r>
          </a:p>
          <a:p>
            <a:r>
              <a:rPr lang="en-US" sz="1400" dirty="0">
                <a:solidFill>
                  <a:srgbClr val="00AFD7"/>
                </a:solidFill>
              </a:rPr>
              <a:t>10+ years </a:t>
            </a:r>
            <a:r>
              <a:rPr lang="en-US" sz="1400" dirty="0">
                <a:solidFill>
                  <a:schemeClr val="bg1"/>
                </a:solidFill>
              </a:rPr>
              <a:t>2%</a:t>
            </a:r>
            <a:endParaRPr lang="en-GB" sz="1400" dirty="0">
              <a:solidFill>
                <a:schemeClr val="bg1"/>
              </a:solidFill>
            </a:endParaRPr>
          </a:p>
        </p:txBody>
      </p:sp>
      <p:sp>
        <p:nvSpPr>
          <p:cNvPr id="8" name="TextBox 7">
            <a:extLst>
              <a:ext uri="{FF2B5EF4-FFF2-40B4-BE49-F238E27FC236}">
                <a16:creationId xmlns:a16="http://schemas.microsoft.com/office/drawing/2014/main" id="{369197D8-6D62-B8E7-6546-83B35540D270}"/>
              </a:ext>
            </a:extLst>
          </p:cNvPr>
          <p:cNvSpPr txBox="1"/>
          <p:nvPr/>
        </p:nvSpPr>
        <p:spPr>
          <a:xfrm rot="16200000">
            <a:off x="-621268" y="3637055"/>
            <a:ext cx="2743200" cy="738664"/>
          </a:xfrm>
          <a:prstGeom prst="rect">
            <a:avLst/>
          </a:prstGeom>
          <a:noFill/>
        </p:spPr>
        <p:txBody>
          <a:bodyPr wrap="square" rtlCol="0">
            <a:spAutoFit/>
          </a:bodyPr>
          <a:lstStyle/>
          <a:p>
            <a:r>
              <a:rPr lang="en-US" sz="1400" dirty="0">
                <a:solidFill>
                  <a:schemeClr val="bg1"/>
                </a:solidFill>
              </a:rPr>
              <a:t>% of job postings in the region that require this level of education or experience</a:t>
            </a:r>
            <a:endParaRPr lang="en-GB" sz="1400" dirty="0">
              <a:solidFill>
                <a:schemeClr val="bg1"/>
              </a:solidFill>
            </a:endParaRPr>
          </a:p>
        </p:txBody>
      </p:sp>
      <p:sp>
        <p:nvSpPr>
          <p:cNvPr id="9" name="TextBox 8">
            <a:extLst>
              <a:ext uri="{FF2B5EF4-FFF2-40B4-BE49-F238E27FC236}">
                <a16:creationId xmlns:a16="http://schemas.microsoft.com/office/drawing/2014/main" id="{46A9FE76-F5C7-DD91-4399-FE93C727B0E2}"/>
              </a:ext>
            </a:extLst>
          </p:cNvPr>
          <p:cNvSpPr txBox="1"/>
          <p:nvPr/>
        </p:nvSpPr>
        <p:spPr>
          <a:xfrm>
            <a:off x="6781800" y="1882676"/>
            <a:ext cx="5181599" cy="3693319"/>
          </a:xfrm>
          <a:prstGeom prst="rect">
            <a:avLst/>
          </a:prstGeom>
          <a:noFill/>
        </p:spPr>
        <p:txBody>
          <a:bodyPr wrap="square" rtlCol="0">
            <a:spAutoFit/>
          </a:bodyPr>
          <a:lstStyle/>
          <a:p>
            <a:r>
              <a:rPr lang="en-US" dirty="0">
                <a:solidFill>
                  <a:srgbClr val="F089B1"/>
                </a:solidFill>
              </a:rPr>
              <a:t>Top 10 companies for recruitment of S&amp;PA roles within South Yorkshire (2022)</a:t>
            </a:r>
          </a:p>
          <a:p>
            <a:endParaRPr lang="en-US" dirty="0">
              <a:solidFill>
                <a:srgbClr val="F089B1"/>
              </a:solidFill>
            </a:endParaRPr>
          </a:p>
          <a:p>
            <a:r>
              <a:rPr lang="en-US" dirty="0">
                <a:solidFill>
                  <a:srgbClr val="F089B1"/>
                </a:solidFill>
              </a:rPr>
              <a:t>1 – Places Leisure</a:t>
            </a:r>
          </a:p>
          <a:p>
            <a:r>
              <a:rPr lang="en-US" dirty="0">
                <a:solidFill>
                  <a:srgbClr val="F089B1"/>
                </a:solidFill>
              </a:rPr>
              <a:t>2 – Virgin Active</a:t>
            </a:r>
          </a:p>
          <a:p>
            <a:r>
              <a:rPr lang="en-US" dirty="0">
                <a:solidFill>
                  <a:srgbClr val="F089B1"/>
                </a:solidFill>
              </a:rPr>
              <a:t>3 – </a:t>
            </a:r>
            <a:r>
              <a:rPr lang="en-US" dirty="0" err="1">
                <a:solidFill>
                  <a:srgbClr val="F089B1"/>
                </a:solidFill>
              </a:rPr>
              <a:t>Puregym</a:t>
            </a:r>
            <a:endParaRPr lang="en-US" dirty="0">
              <a:solidFill>
                <a:srgbClr val="F089B1"/>
              </a:solidFill>
            </a:endParaRPr>
          </a:p>
          <a:p>
            <a:r>
              <a:rPr lang="en-US" dirty="0">
                <a:solidFill>
                  <a:srgbClr val="F089B1"/>
                </a:solidFill>
              </a:rPr>
              <a:t>4 – The Gym Group</a:t>
            </a:r>
          </a:p>
          <a:p>
            <a:r>
              <a:rPr lang="en-US" dirty="0">
                <a:solidFill>
                  <a:srgbClr val="F089B1"/>
                </a:solidFill>
              </a:rPr>
              <a:t>5 – Sheffield Hallam University</a:t>
            </a:r>
          </a:p>
          <a:p>
            <a:r>
              <a:rPr lang="en-US" dirty="0">
                <a:solidFill>
                  <a:srgbClr val="F089B1"/>
                </a:solidFill>
              </a:rPr>
              <a:t>6 – Places for People Group Ltd.</a:t>
            </a:r>
          </a:p>
          <a:p>
            <a:r>
              <a:rPr lang="en-US" dirty="0">
                <a:solidFill>
                  <a:srgbClr val="F089B1"/>
                </a:solidFill>
              </a:rPr>
              <a:t>7 – Next Level Sports Group</a:t>
            </a:r>
          </a:p>
          <a:p>
            <a:r>
              <a:rPr lang="en-US" dirty="0">
                <a:solidFill>
                  <a:srgbClr val="F089B1"/>
                </a:solidFill>
              </a:rPr>
              <a:t>8 – University of Sheffield</a:t>
            </a:r>
          </a:p>
          <a:p>
            <a:r>
              <a:rPr lang="en-US" dirty="0">
                <a:solidFill>
                  <a:srgbClr val="F089B1"/>
                </a:solidFill>
              </a:rPr>
              <a:t>9 – NHS</a:t>
            </a:r>
          </a:p>
          <a:p>
            <a:r>
              <a:rPr lang="en-US" dirty="0">
                <a:solidFill>
                  <a:srgbClr val="F089B1"/>
                </a:solidFill>
              </a:rPr>
              <a:t>10 – Nuffield Health</a:t>
            </a:r>
          </a:p>
        </p:txBody>
      </p:sp>
      <p:sp>
        <p:nvSpPr>
          <p:cNvPr id="10" name="Title 4">
            <a:extLst>
              <a:ext uri="{FF2B5EF4-FFF2-40B4-BE49-F238E27FC236}">
                <a16:creationId xmlns:a16="http://schemas.microsoft.com/office/drawing/2014/main" id="{EF9662BE-6DF3-96ED-C86C-005DB53482D9}"/>
              </a:ext>
            </a:extLst>
          </p:cNvPr>
          <p:cNvSpPr>
            <a:spLocks noGrp="1"/>
          </p:cNvSpPr>
          <p:nvPr>
            <p:ph type="title"/>
          </p:nvPr>
        </p:nvSpPr>
        <p:spPr>
          <a:xfrm>
            <a:off x="685800" y="504675"/>
            <a:ext cx="10447618" cy="787400"/>
          </a:xfrm>
        </p:spPr>
        <p:txBody>
          <a:bodyPr/>
          <a:lstStyle/>
          <a:p>
            <a:r>
              <a:rPr lang="en-US" sz="2800" b="0" dirty="0">
                <a:solidFill>
                  <a:srgbClr val="00AED6"/>
                </a:solidFill>
                <a:latin typeface="+mn-lt"/>
              </a:rPr>
              <a:t>Recruitment</a:t>
            </a:r>
            <a:br>
              <a:rPr lang="en-US" sz="2800" b="0" dirty="0">
                <a:solidFill>
                  <a:srgbClr val="00AED6"/>
                </a:solidFill>
                <a:latin typeface="+mn-lt"/>
              </a:rPr>
            </a:br>
            <a:r>
              <a:rPr lang="en-US" sz="2800" b="0" dirty="0">
                <a:solidFill>
                  <a:schemeClr val="bg1"/>
                </a:solidFill>
                <a:latin typeface="+mn-lt"/>
              </a:rPr>
              <a:t>South Yorkshire</a:t>
            </a:r>
            <a:br>
              <a:rPr lang="en-GB" sz="5400" dirty="0">
                <a:solidFill>
                  <a:schemeClr val="bg1"/>
                </a:solidFill>
              </a:rPr>
            </a:br>
            <a:endParaRPr lang="en-GB" dirty="0"/>
          </a:p>
        </p:txBody>
      </p:sp>
    </p:spTree>
    <p:extLst>
      <p:ext uri="{BB962C8B-B14F-4D97-AF65-F5344CB8AC3E}">
        <p14:creationId xmlns:p14="http://schemas.microsoft.com/office/powerpoint/2010/main" val="83389502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lide Number Placeholder 2">
            <a:extLst>
              <a:ext uri="{FF2B5EF4-FFF2-40B4-BE49-F238E27FC236}">
                <a16:creationId xmlns:a16="http://schemas.microsoft.com/office/drawing/2014/main" id="{751D8A60-9CED-46FF-B0F6-998685E73AD0}"/>
              </a:ext>
            </a:extLst>
          </p:cNvPr>
          <p:cNvSpPr>
            <a:spLocks noGrp="1"/>
          </p:cNvSpPr>
          <p:nvPr>
            <p:ph type="sldNum" sz="quarter" idx="11"/>
          </p:nvPr>
        </p:nvSpPr>
        <p:spPr/>
        <p:txBody>
          <a:bodyPr/>
          <a:lstStyle/>
          <a:p>
            <a:pPr marL="25400" marR="0" lvl="0" indent="0" algn="l" defTabSz="914400" rtl="0" eaLnBrk="1" fontAlgn="auto" latinLnBrk="0" hangingPunct="1">
              <a:lnSpc>
                <a:spcPts val="2090"/>
              </a:lnSpc>
              <a:spcBef>
                <a:spcPts val="0"/>
              </a:spcBef>
              <a:spcAft>
                <a:spcPts val="0"/>
              </a:spcAft>
              <a:buClrTx/>
              <a:buSzTx/>
              <a:buFontTx/>
              <a:buNone/>
              <a:tabLst/>
              <a:defRPr/>
            </a:pPr>
            <a:fld id="{81D60167-4931-47E6-BA6A-407CBD079E47}" type="slidenum">
              <a:rPr kumimoji="0" lang="en-GB" sz="1800" b="0" i="0" u="none" strike="noStrike" kern="1200" cap="none" spc="0" normalizeH="0" baseline="0" noProof="0" smtClean="0">
                <a:ln>
                  <a:noFill/>
                </a:ln>
                <a:solidFill>
                  <a:prstClr val="white"/>
                </a:solidFill>
                <a:effectLst/>
                <a:uLnTx/>
                <a:uFillTx/>
                <a:latin typeface="Poppins"/>
                <a:ea typeface="+mn-ea"/>
                <a:cs typeface="Arial"/>
              </a:rPr>
              <a:pPr marL="25400" marR="0" lvl="0" indent="0" algn="l" defTabSz="914400" rtl="0" eaLnBrk="1" fontAlgn="auto" latinLnBrk="0" hangingPunct="1">
                <a:lnSpc>
                  <a:spcPts val="2090"/>
                </a:lnSpc>
                <a:spcBef>
                  <a:spcPts val="0"/>
                </a:spcBef>
                <a:spcAft>
                  <a:spcPts val="0"/>
                </a:spcAft>
                <a:buClrTx/>
                <a:buSzTx/>
                <a:buFontTx/>
                <a:buNone/>
                <a:tabLst/>
                <a:defRPr/>
              </a:pPr>
              <a:t>9</a:t>
            </a:fld>
            <a:endParaRPr kumimoji="0" lang="en-GB" sz="1800" b="0" i="0" u="none" strike="noStrike" kern="1200" cap="none" spc="0" normalizeH="0" baseline="0" noProof="0" dirty="0">
              <a:ln>
                <a:noFill/>
              </a:ln>
              <a:solidFill>
                <a:prstClr val="white"/>
              </a:solidFill>
              <a:effectLst/>
              <a:uLnTx/>
              <a:uFillTx/>
              <a:latin typeface="Poppins"/>
              <a:ea typeface="+mn-ea"/>
              <a:cs typeface="Arial"/>
            </a:endParaRPr>
          </a:p>
        </p:txBody>
      </p:sp>
      <p:sp>
        <p:nvSpPr>
          <p:cNvPr id="5" name="Rectangle 4">
            <a:extLst>
              <a:ext uri="{FF2B5EF4-FFF2-40B4-BE49-F238E27FC236}">
                <a16:creationId xmlns:a16="http://schemas.microsoft.com/office/drawing/2014/main" id="{03FB55AE-51F9-4C8B-6D5C-C1C4B83CCFB8}"/>
              </a:ext>
            </a:extLst>
          </p:cNvPr>
          <p:cNvSpPr/>
          <p:nvPr/>
        </p:nvSpPr>
        <p:spPr>
          <a:xfrm>
            <a:off x="-76200" y="1295400"/>
            <a:ext cx="11277600" cy="6858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Poppins Light"/>
              <a:ea typeface="+mn-ea"/>
              <a:cs typeface="+mn-cs"/>
            </a:endParaRPr>
          </a:p>
        </p:txBody>
      </p:sp>
      <p:sp>
        <p:nvSpPr>
          <p:cNvPr id="10" name="Title 4">
            <a:extLst>
              <a:ext uri="{FF2B5EF4-FFF2-40B4-BE49-F238E27FC236}">
                <a16:creationId xmlns:a16="http://schemas.microsoft.com/office/drawing/2014/main" id="{EF9662BE-6DF3-96ED-C86C-005DB53482D9}"/>
              </a:ext>
            </a:extLst>
          </p:cNvPr>
          <p:cNvSpPr>
            <a:spLocks noGrp="1"/>
          </p:cNvSpPr>
          <p:nvPr>
            <p:ph type="title"/>
          </p:nvPr>
        </p:nvSpPr>
        <p:spPr>
          <a:xfrm>
            <a:off x="685800" y="504675"/>
            <a:ext cx="10447618" cy="787400"/>
          </a:xfrm>
        </p:spPr>
        <p:txBody>
          <a:bodyPr/>
          <a:lstStyle/>
          <a:p>
            <a:r>
              <a:rPr lang="en-US" sz="2800" b="0" dirty="0">
                <a:solidFill>
                  <a:srgbClr val="00AED6"/>
                </a:solidFill>
                <a:latin typeface="+mn-lt"/>
              </a:rPr>
              <a:t>Stakeholders</a:t>
            </a:r>
            <a:br>
              <a:rPr lang="en-US" sz="2800" b="0" dirty="0">
                <a:solidFill>
                  <a:srgbClr val="00AED6"/>
                </a:solidFill>
                <a:latin typeface="+mn-lt"/>
              </a:rPr>
            </a:br>
            <a:r>
              <a:rPr lang="en-US" sz="2800" b="0" dirty="0">
                <a:solidFill>
                  <a:schemeClr val="bg1"/>
                </a:solidFill>
                <a:latin typeface="+mn-lt"/>
              </a:rPr>
              <a:t>South Yorkshire</a:t>
            </a:r>
            <a:br>
              <a:rPr lang="en-GB" sz="5400" dirty="0">
                <a:solidFill>
                  <a:schemeClr val="bg1"/>
                </a:solidFill>
              </a:rPr>
            </a:br>
            <a:endParaRPr lang="en-GB" dirty="0"/>
          </a:p>
        </p:txBody>
      </p:sp>
      <p:sp>
        <p:nvSpPr>
          <p:cNvPr id="2" name="TextBox 1">
            <a:extLst>
              <a:ext uri="{FF2B5EF4-FFF2-40B4-BE49-F238E27FC236}">
                <a16:creationId xmlns:a16="http://schemas.microsoft.com/office/drawing/2014/main" id="{26A0C6E3-DA60-798A-DDB5-3C024762BCE3}"/>
              </a:ext>
            </a:extLst>
          </p:cNvPr>
          <p:cNvSpPr txBox="1"/>
          <p:nvPr/>
        </p:nvSpPr>
        <p:spPr>
          <a:xfrm>
            <a:off x="342900" y="1453634"/>
            <a:ext cx="1295400" cy="369332"/>
          </a:xfrm>
          <a:prstGeom prst="rect">
            <a:avLst/>
          </a:prstGeom>
          <a:noFill/>
        </p:spPr>
        <p:txBody>
          <a:bodyPr wrap="square" rtlCol="0">
            <a:spAutoFit/>
          </a:bodyPr>
          <a:lstStyle/>
          <a:p>
            <a:r>
              <a:rPr lang="en-US" dirty="0">
                <a:solidFill>
                  <a:schemeClr val="bg1"/>
                </a:solidFill>
              </a:rPr>
              <a:t>HE</a:t>
            </a:r>
            <a:endParaRPr lang="en-GB" dirty="0">
              <a:solidFill>
                <a:schemeClr val="bg1"/>
              </a:solidFill>
            </a:endParaRPr>
          </a:p>
        </p:txBody>
      </p:sp>
      <p:sp>
        <p:nvSpPr>
          <p:cNvPr id="11" name="TextBox 10">
            <a:extLst>
              <a:ext uri="{FF2B5EF4-FFF2-40B4-BE49-F238E27FC236}">
                <a16:creationId xmlns:a16="http://schemas.microsoft.com/office/drawing/2014/main" id="{AB835DAE-5B85-E54D-97A5-B5BE099861E1}"/>
              </a:ext>
            </a:extLst>
          </p:cNvPr>
          <p:cNvSpPr txBox="1"/>
          <p:nvPr/>
        </p:nvSpPr>
        <p:spPr>
          <a:xfrm>
            <a:off x="3073400" y="1468697"/>
            <a:ext cx="1295400" cy="369332"/>
          </a:xfrm>
          <a:prstGeom prst="rect">
            <a:avLst/>
          </a:prstGeom>
          <a:noFill/>
        </p:spPr>
        <p:txBody>
          <a:bodyPr wrap="square" rtlCol="0">
            <a:spAutoFit/>
          </a:bodyPr>
          <a:lstStyle/>
          <a:p>
            <a:r>
              <a:rPr lang="en-US" dirty="0">
                <a:solidFill>
                  <a:schemeClr val="bg1"/>
                </a:solidFill>
              </a:rPr>
              <a:t>FE</a:t>
            </a:r>
            <a:endParaRPr lang="en-GB" dirty="0">
              <a:solidFill>
                <a:schemeClr val="bg1"/>
              </a:solidFill>
            </a:endParaRPr>
          </a:p>
        </p:txBody>
      </p:sp>
      <p:sp>
        <p:nvSpPr>
          <p:cNvPr id="12" name="TextBox 11">
            <a:extLst>
              <a:ext uri="{FF2B5EF4-FFF2-40B4-BE49-F238E27FC236}">
                <a16:creationId xmlns:a16="http://schemas.microsoft.com/office/drawing/2014/main" id="{111B8749-46A3-A556-2686-2378688B3526}"/>
              </a:ext>
            </a:extLst>
          </p:cNvPr>
          <p:cNvSpPr txBox="1"/>
          <p:nvPr/>
        </p:nvSpPr>
        <p:spPr>
          <a:xfrm>
            <a:off x="5981700" y="1366399"/>
            <a:ext cx="2095500" cy="646331"/>
          </a:xfrm>
          <a:prstGeom prst="rect">
            <a:avLst/>
          </a:prstGeom>
          <a:noFill/>
        </p:spPr>
        <p:txBody>
          <a:bodyPr wrap="square" rtlCol="0">
            <a:spAutoFit/>
          </a:bodyPr>
          <a:lstStyle/>
          <a:p>
            <a:r>
              <a:rPr lang="en-US" dirty="0">
                <a:solidFill>
                  <a:schemeClr val="bg1"/>
                </a:solidFill>
              </a:rPr>
              <a:t>Active Partnerships</a:t>
            </a:r>
            <a:endParaRPr lang="en-GB" dirty="0">
              <a:solidFill>
                <a:schemeClr val="bg1"/>
              </a:solidFill>
            </a:endParaRPr>
          </a:p>
        </p:txBody>
      </p:sp>
      <p:sp>
        <p:nvSpPr>
          <p:cNvPr id="13" name="TextBox 12">
            <a:extLst>
              <a:ext uri="{FF2B5EF4-FFF2-40B4-BE49-F238E27FC236}">
                <a16:creationId xmlns:a16="http://schemas.microsoft.com/office/drawing/2014/main" id="{89C7BFEE-26DA-72D2-6AC2-F2AD00C61E4C}"/>
              </a:ext>
            </a:extLst>
          </p:cNvPr>
          <p:cNvSpPr txBox="1"/>
          <p:nvPr/>
        </p:nvSpPr>
        <p:spPr>
          <a:xfrm>
            <a:off x="9334500" y="1373487"/>
            <a:ext cx="2095500" cy="646331"/>
          </a:xfrm>
          <a:prstGeom prst="rect">
            <a:avLst/>
          </a:prstGeom>
          <a:noFill/>
        </p:spPr>
        <p:txBody>
          <a:bodyPr wrap="square" rtlCol="0">
            <a:spAutoFit/>
          </a:bodyPr>
          <a:lstStyle/>
          <a:p>
            <a:r>
              <a:rPr lang="en-US" dirty="0">
                <a:solidFill>
                  <a:schemeClr val="bg1"/>
                </a:solidFill>
              </a:rPr>
              <a:t>Chamber of Commerce</a:t>
            </a:r>
            <a:endParaRPr lang="en-GB" dirty="0">
              <a:solidFill>
                <a:schemeClr val="bg1"/>
              </a:solidFill>
            </a:endParaRPr>
          </a:p>
        </p:txBody>
      </p:sp>
      <p:sp>
        <p:nvSpPr>
          <p:cNvPr id="14" name="TextBox 13">
            <a:extLst>
              <a:ext uri="{FF2B5EF4-FFF2-40B4-BE49-F238E27FC236}">
                <a16:creationId xmlns:a16="http://schemas.microsoft.com/office/drawing/2014/main" id="{91E3A1B2-F534-6174-8F9C-F22CC4DC7476}"/>
              </a:ext>
            </a:extLst>
          </p:cNvPr>
          <p:cNvSpPr txBox="1"/>
          <p:nvPr/>
        </p:nvSpPr>
        <p:spPr>
          <a:xfrm>
            <a:off x="9394751" y="2146280"/>
            <a:ext cx="2187649" cy="3416320"/>
          </a:xfrm>
          <a:prstGeom prst="rect">
            <a:avLst/>
          </a:prstGeom>
          <a:noFill/>
        </p:spPr>
        <p:txBody>
          <a:bodyPr wrap="square" rtlCol="0">
            <a:spAutoFit/>
          </a:bodyPr>
          <a:lstStyle/>
          <a:p>
            <a:r>
              <a:rPr lang="en-US" dirty="0">
                <a:solidFill>
                  <a:schemeClr val="bg1"/>
                </a:solidFill>
              </a:rPr>
              <a:t>Sheffield Chamber of Commerce</a:t>
            </a:r>
          </a:p>
          <a:p>
            <a:endParaRPr lang="en-US" dirty="0">
              <a:solidFill>
                <a:schemeClr val="bg1"/>
              </a:solidFill>
            </a:endParaRPr>
          </a:p>
          <a:p>
            <a:r>
              <a:rPr lang="en-US" dirty="0">
                <a:solidFill>
                  <a:schemeClr val="bg1"/>
                </a:solidFill>
              </a:rPr>
              <a:t>Barnsley &amp; </a:t>
            </a:r>
            <a:r>
              <a:rPr lang="en-US" dirty="0" err="1">
                <a:solidFill>
                  <a:schemeClr val="bg1"/>
                </a:solidFill>
              </a:rPr>
              <a:t>Rotherham</a:t>
            </a:r>
            <a:r>
              <a:rPr lang="en-US" dirty="0">
                <a:solidFill>
                  <a:schemeClr val="bg1"/>
                </a:solidFill>
              </a:rPr>
              <a:t> Chamber of Commerce</a:t>
            </a:r>
          </a:p>
          <a:p>
            <a:endParaRPr lang="en-US" dirty="0">
              <a:solidFill>
                <a:schemeClr val="bg1"/>
              </a:solidFill>
            </a:endParaRPr>
          </a:p>
          <a:p>
            <a:r>
              <a:rPr lang="en-US" dirty="0">
                <a:solidFill>
                  <a:schemeClr val="bg1"/>
                </a:solidFill>
              </a:rPr>
              <a:t>Doncaster Chamber of Commerce</a:t>
            </a:r>
            <a:endParaRPr lang="en-GB" dirty="0">
              <a:solidFill>
                <a:schemeClr val="bg1"/>
              </a:solidFill>
            </a:endParaRPr>
          </a:p>
        </p:txBody>
      </p:sp>
      <p:sp>
        <p:nvSpPr>
          <p:cNvPr id="15" name="TextBox 14">
            <a:extLst>
              <a:ext uri="{FF2B5EF4-FFF2-40B4-BE49-F238E27FC236}">
                <a16:creationId xmlns:a16="http://schemas.microsoft.com/office/drawing/2014/main" id="{E6FDE7A5-9F07-A076-2044-58F391E433C1}"/>
              </a:ext>
            </a:extLst>
          </p:cNvPr>
          <p:cNvSpPr txBox="1"/>
          <p:nvPr/>
        </p:nvSpPr>
        <p:spPr>
          <a:xfrm>
            <a:off x="5889551" y="2133600"/>
            <a:ext cx="2187649" cy="646331"/>
          </a:xfrm>
          <a:prstGeom prst="rect">
            <a:avLst/>
          </a:prstGeom>
          <a:noFill/>
        </p:spPr>
        <p:txBody>
          <a:bodyPr wrap="square" rtlCol="0">
            <a:spAutoFit/>
          </a:bodyPr>
          <a:lstStyle/>
          <a:p>
            <a:r>
              <a:rPr lang="en-US" dirty="0">
                <a:solidFill>
                  <a:schemeClr val="bg1"/>
                </a:solidFill>
              </a:rPr>
              <a:t>Yorkshire Sport Foundation</a:t>
            </a:r>
            <a:endParaRPr lang="en-GB" dirty="0">
              <a:solidFill>
                <a:schemeClr val="bg1"/>
              </a:solidFill>
            </a:endParaRPr>
          </a:p>
        </p:txBody>
      </p:sp>
      <p:sp>
        <p:nvSpPr>
          <p:cNvPr id="16" name="TextBox 15">
            <a:extLst>
              <a:ext uri="{FF2B5EF4-FFF2-40B4-BE49-F238E27FC236}">
                <a16:creationId xmlns:a16="http://schemas.microsoft.com/office/drawing/2014/main" id="{0A723119-3040-9FB9-53A3-9CB280FC51DA}"/>
              </a:ext>
            </a:extLst>
          </p:cNvPr>
          <p:cNvSpPr txBox="1"/>
          <p:nvPr/>
        </p:nvSpPr>
        <p:spPr>
          <a:xfrm>
            <a:off x="2614723" y="2133600"/>
            <a:ext cx="2566877" cy="4247317"/>
          </a:xfrm>
          <a:prstGeom prst="rect">
            <a:avLst/>
          </a:prstGeom>
          <a:noFill/>
        </p:spPr>
        <p:txBody>
          <a:bodyPr wrap="square" rtlCol="0">
            <a:spAutoFit/>
          </a:bodyPr>
          <a:lstStyle/>
          <a:p>
            <a:r>
              <a:rPr lang="en-US" dirty="0">
                <a:solidFill>
                  <a:schemeClr val="bg1"/>
                </a:solidFill>
              </a:rPr>
              <a:t>Balby Carr Community Sports College</a:t>
            </a:r>
          </a:p>
          <a:p>
            <a:endParaRPr lang="en-US" dirty="0">
              <a:solidFill>
                <a:schemeClr val="bg1"/>
              </a:solidFill>
            </a:endParaRPr>
          </a:p>
          <a:p>
            <a:r>
              <a:rPr lang="en-US" dirty="0">
                <a:solidFill>
                  <a:schemeClr val="bg1"/>
                </a:solidFill>
              </a:rPr>
              <a:t>Barnsley College</a:t>
            </a:r>
          </a:p>
          <a:p>
            <a:endParaRPr lang="en-US" dirty="0">
              <a:solidFill>
                <a:schemeClr val="bg1"/>
              </a:solidFill>
            </a:endParaRPr>
          </a:p>
          <a:p>
            <a:r>
              <a:rPr lang="en-US" dirty="0">
                <a:solidFill>
                  <a:schemeClr val="bg1"/>
                </a:solidFill>
              </a:rPr>
              <a:t>Dearne Valley College</a:t>
            </a:r>
          </a:p>
          <a:p>
            <a:endParaRPr lang="en-US" dirty="0">
              <a:solidFill>
                <a:schemeClr val="bg1"/>
              </a:solidFill>
            </a:endParaRPr>
          </a:p>
          <a:p>
            <a:r>
              <a:rPr lang="en-US" dirty="0">
                <a:solidFill>
                  <a:schemeClr val="bg1"/>
                </a:solidFill>
              </a:rPr>
              <a:t>Doncaster College</a:t>
            </a:r>
          </a:p>
          <a:p>
            <a:endParaRPr lang="en-US" dirty="0">
              <a:solidFill>
                <a:schemeClr val="bg1"/>
              </a:solidFill>
            </a:endParaRPr>
          </a:p>
          <a:p>
            <a:r>
              <a:rPr lang="en-US" dirty="0">
                <a:solidFill>
                  <a:schemeClr val="bg1"/>
                </a:solidFill>
              </a:rPr>
              <a:t>Sheffield College</a:t>
            </a:r>
          </a:p>
          <a:p>
            <a:endParaRPr lang="en-US" dirty="0">
              <a:solidFill>
                <a:schemeClr val="bg1"/>
              </a:solidFill>
            </a:endParaRPr>
          </a:p>
          <a:p>
            <a:r>
              <a:rPr lang="en-US" dirty="0">
                <a:solidFill>
                  <a:schemeClr val="bg1"/>
                </a:solidFill>
              </a:rPr>
              <a:t>Thomas </a:t>
            </a:r>
            <a:r>
              <a:rPr lang="en-US" dirty="0" err="1">
                <a:solidFill>
                  <a:schemeClr val="bg1"/>
                </a:solidFill>
              </a:rPr>
              <a:t>Rotherham</a:t>
            </a:r>
            <a:r>
              <a:rPr lang="en-US" dirty="0">
                <a:solidFill>
                  <a:schemeClr val="bg1"/>
                </a:solidFill>
              </a:rPr>
              <a:t> College</a:t>
            </a:r>
          </a:p>
        </p:txBody>
      </p:sp>
      <p:sp>
        <p:nvSpPr>
          <p:cNvPr id="17" name="TextBox 16">
            <a:extLst>
              <a:ext uri="{FF2B5EF4-FFF2-40B4-BE49-F238E27FC236}">
                <a16:creationId xmlns:a16="http://schemas.microsoft.com/office/drawing/2014/main" id="{1095D5EE-21BD-25DB-1546-F7D2C7013563}"/>
              </a:ext>
            </a:extLst>
          </p:cNvPr>
          <p:cNvSpPr txBox="1"/>
          <p:nvPr/>
        </p:nvSpPr>
        <p:spPr>
          <a:xfrm>
            <a:off x="26581" y="2133600"/>
            <a:ext cx="2187649" cy="2308324"/>
          </a:xfrm>
          <a:prstGeom prst="rect">
            <a:avLst/>
          </a:prstGeom>
          <a:noFill/>
        </p:spPr>
        <p:txBody>
          <a:bodyPr wrap="square" rtlCol="0">
            <a:spAutoFit/>
          </a:bodyPr>
          <a:lstStyle/>
          <a:p>
            <a:r>
              <a:rPr lang="en-US" dirty="0">
                <a:solidFill>
                  <a:schemeClr val="bg1"/>
                </a:solidFill>
              </a:rPr>
              <a:t>Sheffield Hallam University</a:t>
            </a:r>
          </a:p>
          <a:p>
            <a:endParaRPr lang="en-US" dirty="0">
              <a:solidFill>
                <a:schemeClr val="bg1"/>
              </a:solidFill>
            </a:endParaRPr>
          </a:p>
          <a:p>
            <a:r>
              <a:rPr lang="en-US" dirty="0">
                <a:solidFill>
                  <a:schemeClr val="bg1"/>
                </a:solidFill>
              </a:rPr>
              <a:t>University of Sheffield</a:t>
            </a:r>
          </a:p>
          <a:p>
            <a:endParaRPr lang="en-US" dirty="0">
              <a:solidFill>
                <a:schemeClr val="bg1"/>
              </a:solidFill>
            </a:endParaRPr>
          </a:p>
          <a:p>
            <a:r>
              <a:rPr lang="en-US" dirty="0">
                <a:solidFill>
                  <a:schemeClr val="bg1"/>
                </a:solidFill>
              </a:rPr>
              <a:t>University of Huddersfield</a:t>
            </a:r>
            <a:endParaRPr lang="en-GB" dirty="0">
              <a:solidFill>
                <a:schemeClr val="bg1"/>
              </a:solidFill>
            </a:endParaRPr>
          </a:p>
        </p:txBody>
      </p:sp>
    </p:spTree>
    <p:extLst>
      <p:ext uri="{BB962C8B-B14F-4D97-AF65-F5344CB8AC3E}">
        <p14:creationId xmlns:p14="http://schemas.microsoft.com/office/powerpoint/2010/main" val="88431833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theme/theme1.xml><?xml version="1.0" encoding="utf-8"?>
<a:theme xmlns:a="http://schemas.openxmlformats.org/drawingml/2006/main" name="Office Theme">
  <a:themeElements>
    <a:clrScheme name="CIMSPA">
      <a:dk1>
        <a:sysClr val="windowText" lastClr="000000"/>
      </a:dk1>
      <a:lt1>
        <a:sysClr val="window" lastClr="FFFFFF"/>
      </a:lt1>
      <a:dk2>
        <a:srgbClr val="12326E"/>
      </a:dk2>
      <a:lt2>
        <a:srgbClr val="A5DAEC"/>
      </a:lt2>
      <a:accent1>
        <a:srgbClr val="00AFD7"/>
      </a:accent1>
      <a:accent2>
        <a:srgbClr val="AFB700"/>
      </a:accent2>
      <a:accent3>
        <a:srgbClr val="6AB651"/>
      </a:accent3>
      <a:accent4>
        <a:srgbClr val="00B0AD"/>
      </a:accent4>
      <a:accent5>
        <a:srgbClr val="EA5472"/>
      </a:accent5>
      <a:accent6>
        <a:srgbClr val="F089B1"/>
      </a:accent6>
      <a:hlink>
        <a:srgbClr val="12316D"/>
      </a:hlink>
      <a:folHlink>
        <a:srgbClr val="EA5371"/>
      </a:folHlink>
    </a:clrScheme>
    <a:fontScheme name="Custom 2">
      <a:majorFont>
        <a:latin typeface="Poppins"/>
        <a:ea typeface=""/>
        <a:cs typeface=""/>
      </a:majorFont>
      <a:minorFont>
        <a:latin typeface="Poppins Light"/>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ln>
          <a:noFill/>
        </a:ln>
      </a:spPr>
      <a:bodyPr rtlCol="0" anchor="ctr"/>
      <a:lstStyle>
        <a:defPPr algn="ctr">
          <a:defRPr/>
        </a:defPPr>
      </a:lstStyle>
      <a:style>
        <a:lnRef idx="2">
          <a:schemeClr val="accent1">
            <a:shade val="50000"/>
          </a:schemeClr>
        </a:lnRef>
        <a:fillRef idx="1">
          <a:schemeClr val="accent1"/>
        </a:fillRef>
        <a:effectRef idx="0">
          <a:schemeClr val="accent1"/>
        </a:effectRef>
        <a:fontRef idx="minor">
          <a:schemeClr val="lt1"/>
        </a:fontRef>
      </a:style>
    </a:spDef>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14FA26A4D9654B4AACF4784F747738D1" ma:contentTypeVersion="13" ma:contentTypeDescription="Create a new document." ma:contentTypeScope="" ma:versionID="7d448bcb8b979d39e62eaf55d5bf5c0c">
  <xsd:schema xmlns:xsd="http://www.w3.org/2001/XMLSchema" xmlns:xs="http://www.w3.org/2001/XMLSchema" xmlns:p="http://schemas.microsoft.com/office/2006/metadata/properties" xmlns:ns2="50660cae-9ead-4c9e-8de5-d458e9aa3d33" xmlns:ns3="ca35e23e-78e5-432c-a844-c1874379a704" targetNamespace="http://schemas.microsoft.com/office/2006/metadata/properties" ma:root="true" ma:fieldsID="f4f5f3d939b88b161e5d0771e9f75e36" ns2:_="" ns3:_="">
    <xsd:import namespace="50660cae-9ead-4c9e-8de5-d458e9aa3d33"/>
    <xsd:import namespace="ca35e23e-78e5-432c-a844-c1874379a70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lcf76f155ced4ddcb4097134ff3c332f" minOccurs="0"/>
                <xsd:element ref="ns3:TaxCatchAll" minOccurs="0"/>
                <xsd:element ref="ns2:MediaServiceDateTaken" minOccurs="0"/>
                <xsd:element ref="ns2:MediaServiceOCR" minOccurs="0"/>
                <xsd:element ref="ns2:MediaServiceGenerationTime" minOccurs="0"/>
                <xsd:element ref="ns2:MediaServiceEventHashCode" minOccurs="0"/>
                <xsd:element ref="ns2:MediaLengthInSeconds" minOccurs="0"/>
                <xsd:element ref="ns2:MediaServiceLocation"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50660cae-9ead-4c9e-8de5-d458e9aa3d33"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lcf76f155ced4ddcb4097134ff3c332f" ma:index="13" nillable="true" ma:taxonomy="true" ma:internalName="lcf76f155ced4ddcb4097134ff3c332f" ma:taxonomyFieldName="MediaServiceImageTags" ma:displayName="Image Tags" ma:readOnly="false" ma:fieldId="{5cf76f15-5ced-4ddc-b409-7134ff3c332f}" ma:taxonomyMulti="true" ma:sspId="2537b0d9-0695-4785-b339-d0789b8fd7f9" ma:termSetId="09814cd3-568e-fe90-9814-8d621ff8fb84" ma:anchorId="fba54fb3-c3e1-fe81-a776-ca4b69148c4d" ma:open="true" ma:isKeyword="false">
      <xsd:complexType>
        <xsd:sequence>
          <xsd:element ref="pc:Terms" minOccurs="0" maxOccurs="1"/>
        </xsd:sequence>
      </xsd:complexType>
    </xsd:element>
    <xsd:element name="MediaServiceDateTaken" ma:index="15" nillable="true" ma:displayName="MediaServiceDateTaken" ma:hidden="true" ma:indexed="true" ma:internalName="MediaServiceDateTaken" ma:readOnly="true">
      <xsd:simpleType>
        <xsd:restriction base="dms:Text"/>
      </xsd:simpleType>
    </xsd:element>
    <xsd:element name="MediaServiceOCR" ma:index="16" nillable="true" ma:displayName="Extracted Text" ma:internalName="MediaServiceOCR" ma:readOnly="true">
      <xsd:simpleType>
        <xsd:restriction base="dms:Note">
          <xsd:maxLength value="255"/>
        </xsd:restriction>
      </xsd:simpleType>
    </xsd:element>
    <xsd:element name="MediaServiceGenerationTime" ma:index="17" nillable="true" ma:displayName="MediaServiceGenerationTime" ma:hidden="true" ma:internalName="MediaServiceGenerationTime" ma:readOnly="true">
      <xsd:simpleType>
        <xsd:restriction base="dms:Text"/>
      </xsd:simpleType>
    </xsd:element>
    <xsd:element name="MediaServiceEventHashCode" ma:index="18" nillable="true" ma:displayName="MediaServiceEventHashCode" ma:hidden="true" ma:internalName="MediaServiceEventHashCode" ma:readOnly="true">
      <xsd:simpleType>
        <xsd:restriction base="dms:Text"/>
      </xsd:simpleType>
    </xsd:element>
    <xsd:element name="MediaLengthInSeconds" ma:index="19" nillable="true" ma:displayName="MediaLengthInSeconds" ma:hidden="true" ma:internalName="MediaLengthInSeconds" ma:readOnly="true">
      <xsd:simpleType>
        <xsd:restriction base="dms:Unknown"/>
      </xsd:simpleType>
    </xsd:element>
    <xsd:element name="MediaServiceLocation" ma:index="20" nillable="true" ma:displayName="Location" ma:indexed="true" ma:internalName="MediaServiceLocation" ma:readOnly="true">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ca35e23e-78e5-432c-a844-c1874379a704" elementFormDefault="qualified">
    <xsd:import namespace="http://schemas.microsoft.com/office/2006/documentManagement/types"/>
    <xsd:import namespace="http://schemas.microsoft.com/office/infopath/2007/PartnerControls"/>
    <xsd:element name="TaxCatchAll" ma:index="14" nillable="true" ma:displayName="Taxonomy Catch All Column" ma:hidden="true" ma:list="{02f945f5-7c55-46e8-aaf4-75c42a283a99}" ma:internalName="TaxCatchAll" ma:showField="CatchAllData" ma:web="ca35e23e-78e5-432c-a844-c1874379a704">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p:properties xmlns:p="http://schemas.microsoft.com/office/2006/metadata/properties" xmlns:xsi="http://www.w3.org/2001/XMLSchema-instance" xmlns:pc="http://schemas.microsoft.com/office/infopath/2007/PartnerControls">
  <documentManagement>
    <TaxCatchAll xmlns="ca35e23e-78e5-432c-a844-c1874379a704" xsi:nil="true"/>
    <lcf76f155ced4ddcb4097134ff3c332f xmlns="50660cae-9ead-4c9e-8de5-d458e9aa3d33">
      <Terms xmlns="http://schemas.microsoft.com/office/infopath/2007/PartnerControls"/>
    </lcf76f155ced4ddcb4097134ff3c332f>
  </documentManagement>
</p:properties>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369EE13D-D12A-43CF-8E4A-85D8B29FB5A8}"/>
</file>

<file path=customXml/itemProps2.xml><?xml version="1.0" encoding="utf-8"?>
<ds:datastoreItem xmlns:ds="http://schemas.openxmlformats.org/officeDocument/2006/customXml" ds:itemID="{1FA257F5-658D-4020-A3B8-50CC29C6EBC5}">
  <ds:schemaRefs>
    <ds:schemaRef ds:uri="http://schemas.microsoft.com/office/2006/metadata/properties"/>
    <ds:schemaRef ds:uri="http://schemas.microsoft.com/office/infopath/2007/PartnerControls"/>
  </ds:schemaRefs>
</ds:datastoreItem>
</file>

<file path=customXml/itemProps3.xml><?xml version="1.0" encoding="utf-8"?>
<ds:datastoreItem xmlns:ds="http://schemas.openxmlformats.org/officeDocument/2006/customXml" ds:itemID="{162EC94A-AF42-48BA-9817-422E07877AB7}">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emplate>TM03457444[[fn=Basis]]</Template>
  <TotalTime>0</TotalTime>
  <Words>1034</Words>
  <Application>Microsoft Office PowerPoint</Application>
  <PresentationFormat>Widescreen</PresentationFormat>
  <Paragraphs>168</Paragraphs>
  <Slides>9</Slides>
  <Notes>0</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9</vt:i4>
      </vt:variant>
    </vt:vector>
  </HeadingPairs>
  <TitlesOfParts>
    <vt:vector size="15" baseType="lpstr">
      <vt:lpstr>Arial</vt:lpstr>
      <vt:lpstr>Calibri</vt:lpstr>
      <vt:lpstr>Poppins</vt:lpstr>
      <vt:lpstr>Poppins Light</vt:lpstr>
      <vt:lpstr>Wingdings</vt:lpstr>
      <vt:lpstr>Office Theme</vt:lpstr>
      <vt:lpstr>PowerPoint Presentation</vt:lpstr>
      <vt:lpstr>Contents </vt:lpstr>
      <vt:lpstr>Businesses in the region South Yorkshire </vt:lpstr>
      <vt:lpstr>Businesses in the region South Yorkshire </vt:lpstr>
      <vt:lpstr>Businesses in the region South Yorkshire </vt:lpstr>
      <vt:lpstr>Sector health and economy South Yorkshire </vt:lpstr>
      <vt:lpstr>Recruitment South Yorkshire </vt:lpstr>
      <vt:lpstr>Recruitment South Yorkshire </vt:lpstr>
      <vt:lpstr>Stakeholders South Yorkshire </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CIMSPA-011</dc:title>
  <dc:creator>Dave Startup</dc:creator>
  <cp:lastModifiedBy>Conor Hicken</cp:lastModifiedBy>
  <cp:revision>103</cp:revision>
  <dcterms:created xsi:type="dcterms:W3CDTF">2018-11-19T15:58:30Z</dcterms:created>
  <dcterms:modified xsi:type="dcterms:W3CDTF">2023-02-17T09:06:03Z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reated">
    <vt:filetime>2018-11-19T00:00:00Z</vt:filetime>
  </property>
  <property fmtid="{D5CDD505-2E9C-101B-9397-08002B2CF9AE}" pid="3" name="Creator">
    <vt:lpwstr>Adobe Illustrator CC 23.0 (Macintosh)</vt:lpwstr>
  </property>
  <property fmtid="{D5CDD505-2E9C-101B-9397-08002B2CF9AE}" pid="4" name="LastSaved">
    <vt:filetime>2018-11-19T00:00:00Z</vt:filetime>
  </property>
  <property fmtid="{D5CDD505-2E9C-101B-9397-08002B2CF9AE}" pid="5" name="ContentTypeId">
    <vt:lpwstr>0x01010014FA26A4D9654B4AACF4784F747738D1</vt:lpwstr>
  </property>
  <property fmtid="{D5CDD505-2E9C-101B-9397-08002B2CF9AE}" pid="6" name="MediaServiceImageTags">
    <vt:lpwstr/>
  </property>
</Properties>
</file>